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2"/>
  </p:notesMasterIdLst>
  <p:sldIdLst>
    <p:sldId id="261" r:id="rId3"/>
    <p:sldId id="301" r:id="rId4"/>
    <p:sldId id="268" r:id="rId5"/>
    <p:sldId id="270" r:id="rId6"/>
    <p:sldId id="304" r:id="rId7"/>
    <p:sldId id="309" r:id="rId8"/>
    <p:sldId id="272" r:id="rId9"/>
    <p:sldId id="305" r:id="rId10"/>
    <p:sldId id="273" r:id="rId11"/>
    <p:sldId id="266" r:id="rId12"/>
    <p:sldId id="306" r:id="rId13"/>
    <p:sldId id="307" r:id="rId14"/>
    <p:sldId id="308" r:id="rId15"/>
    <p:sldId id="300" r:id="rId16"/>
    <p:sldId id="287" r:id="rId17"/>
    <p:sldId id="293" r:id="rId18"/>
    <p:sldId id="258" r:id="rId19"/>
    <p:sldId id="257"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8200"/>
    <a:srgbClr val="FF9A05"/>
    <a:srgbClr val="FFCF37"/>
    <a:srgbClr val="136BAD"/>
    <a:srgbClr val="FFA219"/>
    <a:srgbClr val="D07C00"/>
    <a:srgbClr val="AF113E"/>
    <a:srgbClr val="7300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57" d="100"/>
          <a:sy n="57" d="100"/>
        </p:scale>
        <p:origin x="1022" y="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C2A25-D4DF-4746-ACE3-71CB766D56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1C7F057-D52F-49F7-B5F7-1B7CEBC00900}">
      <dgm:prSet custT="1"/>
      <dgm:spPr/>
      <dgm:t>
        <a:bodyPr/>
        <a:lstStyle/>
        <a:p>
          <a:r>
            <a:rPr lang="en-US" sz="2000" b="1" i="0" baseline="0" dirty="0"/>
            <a:t>INSURANCE – IS YOUR COVERAGE UP TO DATE?  </a:t>
          </a:r>
          <a:endParaRPr lang="en-US" sz="2000" dirty="0"/>
        </a:p>
      </dgm:t>
    </dgm:pt>
    <dgm:pt modelId="{69D00EB4-AB2D-457C-854F-542993CE9767}" type="parTrans" cxnId="{959C8D45-FB61-4330-9A33-B42149A89360}">
      <dgm:prSet/>
      <dgm:spPr/>
      <dgm:t>
        <a:bodyPr/>
        <a:lstStyle/>
        <a:p>
          <a:endParaRPr lang="en-US"/>
        </a:p>
      </dgm:t>
    </dgm:pt>
    <dgm:pt modelId="{298A5127-BB5C-4D30-8087-C7C977229799}" type="sibTrans" cxnId="{959C8D45-FB61-4330-9A33-B42149A89360}">
      <dgm:prSet/>
      <dgm:spPr/>
      <dgm:t>
        <a:bodyPr/>
        <a:lstStyle/>
        <a:p>
          <a:endParaRPr lang="en-US"/>
        </a:p>
      </dgm:t>
    </dgm:pt>
    <dgm:pt modelId="{1E699E8B-DBA5-4666-8EF9-1D7AC9633D08}">
      <dgm:prSet/>
      <dgm:spPr/>
      <dgm:t>
        <a:bodyPr/>
        <a:lstStyle/>
        <a:p>
          <a:r>
            <a:rPr lang="en-US" b="1" i="0" baseline="0"/>
            <a:t>Is your </a:t>
          </a:r>
          <a:r>
            <a:rPr lang="en-US" b="1"/>
            <a:t>insurance policy current? </a:t>
          </a:r>
          <a:endParaRPr lang="en-US"/>
        </a:p>
      </dgm:t>
    </dgm:pt>
    <dgm:pt modelId="{CD752F48-AC16-4EF3-B0AC-5214241D5A98}" type="parTrans" cxnId="{EFFCA3D5-230E-46F2-836D-6D3B199E147F}">
      <dgm:prSet/>
      <dgm:spPr/>
      <dgm:t>
        <a:bodyPr/>
        <a:lstStyle/>
        <a:p>
          <a:endParaRPr lang="en-US"/>
        </a:p>
      </dgm:t>
    </dgm:pt>
    <dgm:pt modelId="{A70E54DA-E5B4-473E-A0B3-E454B5C3C44F}" type="sibTrans" cxnId="{EFFCA3D5-230E-46F2-836D-6D3B199E147F}">
      <dgm:prSet/>
      <dgm:spPr/>
      <dgm:t>
        <a:bodyPr/>
        <a:lstStyle/>
        <a:p>
          <a:endParaRPr lang="en-US"/>
        </a:p>
      </dgm:t>
    </dgm:pt>
    <dgm:pt modelId="{BA5A1C52-7ABC-43DE-B284-BB80C1F313E1}">
      <dgm:prSet custT="1"/>
      <dgm:spPr/>
      <dgm:t>
        <a:bodyPr/>
        <a:lstStyle/>
        <a:p>
          <a:r>
            <a:rPr lang="en-US" sz="1800" dirty="0"/>
            <a:t>Many insurance policies do not automatically include coverage for flooding, earthquakes, or business interruption. Review your policy carefully for deductibles and gaps in coverage. Some insurance companies may offer premium reductions if you update your building to meet current </a:t>
          </a:r>
          <a:r>
            <a:rPr lang="en-US" sz="1700" dirty="0"/>
            <a:t>structural or building codes.</a:t>
          </a:r>
        </a:p>
      </dgm:t>
    </dgm:pt>
    <dgm:pt modelId="{BA2DF4AF-690F-49A6-BBCA-5A14066E74D2}" type="parTrans" cxnId="{F5076AF9-45D8-4448-8C45-4BF10C479587}">
      <dgm:prSet/>
      <dgm:spPr/>
      <dgm:t>
        <a:bodyPr/>
        <a:lstStyle/>
        <a:p>
          <a:endParaRPr lang="en-US"/>
        </a:p>
      </dgm:t>
    </dgm:pt>
    <dgm:pt modelId="{355747E7-0621-42AB-B137-803EFC6C025C}" type="sibTrans" cxnId="{F5076AF9-45D8-4448-8C45-4BF10C479587}">
      <dgm:prSet/>
      <dgm:spPr/>
      <dgm:t>
        <a:bodyPr/>
        <a:lstStyle/>
        <a:p>
          <a:endParaRPr lang="en-US"/>
        </a:p>
      </dgm:t>
    </dgm:pt>
    <dgm:pt modelId="{EFEE7620-FBBF-41A6-A9FF-A06F54C0CFAC}">
      <dgm:prSet custT="1"/>
      <dgm:spPr/>
      <dgm:t>
        <a:bodyPr/>
        <a:lstStyle/>
        <a:p>
          <a:r>
            <a:rPr lang="en-US" sz="1700" dirty="0"/>
            <a:t>Building coverage typically protects up to the insured value of the structure if it’s damaged or destroyed by wind, hail, or other covered events. However, you must own the building and it does not cover damage caused by floods, storm surges, or earth movement like landslides or earthquakes unless those risks are added by endorsement.</a:t>
          </a:r>
        </a:p>
      </dgm:t>
    </dgm:pt>
    <dgm:pt modelId="{588FC17D-5BDA-4EAC-9C4B-B931BB4CBD31}" type="parTrans" cxnId="{EABC4A20-086D-4964-ABAD-E7BBEEDB03AD}">
      <dgm:prSet/>
      <dgm:spPr/>
      <dgm:t>
        <a:bodyPr/>
        <a:lstStyle/>
        <a:p>
          <a:endParaRPr lang="en-US"/>
        </a:p>
      </dgm:t>
    </dgm:pt>
    <dgm:pt modelId="{33DCE995-72A5-4D7A-BF9C-8060F8D85B34}" type="sibTrans" cxnId="{EABC4A20-086D-4964-ABAD-E7BBEEDB03AD}">
      <dgm:prSet/>
      <dgm:spPr/>
      <dgm:t>
        <a:bodyPr/>
        <a:lstStyle/>
        <a:p>
          <a:endParaRPr lang="en-US"/>
        </a:p>
      </dgm:t>
    </dgm:pt>
    <dgm:pt modelId="{A1C04A61-F032-4458-8402-2D4729A24237}">
      <dgm:prSet custT="1"/>
      <dgm:spPr/>
      <dgm:t>
        <a:bodyPr/>
        <a:lstStyle/>
        <a:p>
          <a:r>
            <a:rPr lang="en-US" sz="2000" dirty="0"/>
            <a:t>Business personal property insurance covers the contents and inventory of your business if they are damaged or destroyed by wind, hail, or other covered events</a:t>
          </a:r>
          <a:r>
            <a:rPr lang="en-US" sz="1800" dirty="0"/>
            <a:t>.</a:t>
          </a:r>
        </a:p>
      </dgm:t>
    </dgm:pt>
    <dgm:pt modelId="{EB6E2AB8-A9D7-420D-8D0E-CDCB5FA9BBA7}" type="parTrans" cxnId="{9372B614-C542-47F3-9BE3-8C2FC969CE48}">
      <dgm:prSet/>
      <dgm:spPr/>
      <dgm:t>
        <a:bodyPr/>
        <a:lstStyle/>
        <a:p>
          <a:endParaRPr lang="en-US"/>
        </a:p>
      </dgm:t>
    </dgm:pt>
    <dgm:pt modelId="{2AC764CF-4CBD-4C6E-8C00-4617D68DF84F}" type="sibTrans" cxnId="{9372B614-C542-47F3-9BE3-8C2FC969CE48}">
      <dgm:prSet/>
      <dgm:spPr/>
      <dgm:t>
        <a:bodyPr/>
        <a:lstStyle/>
        <a:p>
          <a:endParaRPr lang="en-US"/>
        </a:p>
      </dgm:t>
    </dgm:pt>
    <dgm:pt modelId="{CD5E45D6-2513-41FA-9BAD-FDD268693690}">
      <dgm:prSet custT="1"/>
      <dgm:spPr/>
      <dgm:t>
        <a:bodyPr/>
        <a:lstStyle/>
        <a:p>
          <a:r>
            <a:rPr lang="en-US" sz="1800" dirty="0"/>
            <a:t>Consider coverage for improvements or additions to a building you occupy but do not own for office supplies, internal fixtures, alterations, or installations you’ve made at your own expense.</a:t>
          </a:r>
        </a:p>
      </dgm:t>
    </dgm:pt>
    <dgm:pt modelId="{11846990-B731-4576-919C-A961EE40036F}" type="parTrans" cxnId="{C9686033-1BD7-429A-BE88-46819A8B3D9F}">
      <dgm:prSet/>
      <dgm:spPr/>
      <dgm:t>
        <a:bodyPr/>
        <a:lstStyle/>
        <a:p>
          <a:endParaRPr lang="en-US"/>
        </a:p>
      </dgm:t>
    </dgm:pt>
    <dgm:pt modelId="{421CAEF1-5CBE-4DE9-8D26-4A553CA0ED17}" type="sibTrans" cxnId="{C9686033-1BD7-429A-BE88-46819A8B3D9F}">
      <dgm:prSet/>
      <dgm:spPr/>
      <dgm:t>
        <a:bodyPr/>
        <a:lstStyle/>
        <a:p>
          <a:endParaRPr lang="en-US"/>
        </a:p>
      </dgm:t>
    </dgm:pt>
    <dgm:pt modelId="{F8C8C810-D5AB-4F89-B40A-595E08A9F80F}">
      <dgm:prSet custT="1"/>
      <dgm:spPr/>
      <dgm:t>
        <a:bodyPr/>
        <a:lstStyle/>
        <a:p>
          <a:r>
            <a:rPr lang="en-US" sz="1800" dirty="0"/>
            <a:t>Business income insurance covers lost revenue and normal operating expenses if your business becomes uninhabitable due to a covered loss, providing support while repairs are underway.</a:t>
          </a:r>
        </a:p>
      </dgm:t>
    </dgm:pt>
    <dgm:pt modelId="{AEED16CF-3758-4AC1-86D4-8F7C0A8AC411}" type="parTrans" cxnId="{7DEB3691-3AE4-448B-8380-A8C8876139DB}">
      <dgm:prSet/>
      <dgm:spPr/>
      <dgm:t>
        <a:bodyPr/>
        <a:lstStyle/>
        <a:p>
          <a:endParaRPr lang="en-US"/>
        </a:p>
      </dgm:t>
    </dgm:pt>
    <dgm:pt modelId="{996BB74D-BBFA-41ED-905F-B595FB635424}" type="sibTrans" cxnId="{7DEB3691-3AE4-448B-8380-A8C8876139DB}">
      <dgm:prSet/>
      <dgm:spPr/>
      <dgm:t>
        <a:bodyPr/>
        <a:lstStyle/>
        <a:p>
          <a:endParaRPr lang="en-US"/>
        </a:p>
      </dgm:t>
    </dgm:pt>
    <dgm:pt modelId="{8C17EDB5-5273-430E-92B6-E11F9EC86413}" type="pres">
      <dgm:prSet presAssocID="{6D9C2A25-D4DF-4746-ACE3-71CB766D56A3}" presName="linear" presStyleCnt="0">
        <dgm:presLayoutVars>
          <dgm:animLvl val="lvl"/>
          <dgm:resizeHandles val="exact"/>
        </dgm:presLayoutVars>
      </dgm:prSet>
      <dgm:spPr/>
    </dgm:pt>
    <dgm:pt modelId="{D1884690-AFAE-4B7F-A21E-51585C6C4A55}" type="pres">
      <dgm:prSet presAssocID="{51C7F057-D52F-49F7-B5F7-1B7CEBC00900}" presName="parentText" presStyleLbl="node1" presStyleIdx="0" presStyleCnt="6" custLinFactNeighborX="387" custLinFactNeighborY="58841">
        <dgm:presLayoutVars>
          <dgm:chMax val="0"/>
          <dgm:bulletEnabled val="1"/>
        </dgm:presLayoutVars>
      </dgm:prSet>
      <dgm:spPr/>
    </dgm:pt>
    <dgm:pt modelId="{4B21CBA6-A4D5-403D-8025-0DC21F163628}" type="pres">
      <dgm:prSet presAssocID="{51C7F057-D52F-49F7-B5F7-1B7CEBC00900}" presName="childText" presStyleLbl="revTx" presStyleIdx="0" presStyleCnt="1">
        <dgm:presLayoutVars>
          <dgm:bulletEnabled val="1"/>
        </dgm:presLayoutVars>
      </dgm:prSet>
      <dgm:spPr/>
    </dgm:pt>
    <dgm:pt modelId="{C4006458-EEBE-4580-A04C-72DEF70A05FD}" type="pres">
      <dgm:prSet presAssocID="{BA5A1C52-7ABC-43DE-B284-BB80C1F313E1}" presName="parentText" presStyleLbl="node1" presStyleIdx="1" presStyleCnt="6" custFlipHor="1" custScaleX="243197">
        <dgm:presLayoutVars>
          <dgm:chMax val="0"/>
          <dgm:bulletEnabled val="1"/>
        </dgm:presLayoutVars>
      </dgm:prSet>
      <dgm:spPr/>
    </dgm:pt>
    <dgm:pt modelId="{73F775BF-8182-4203-9CD6-30B895D3D375}" type="pres">
      <dgm:prSet presAssocID="{355747E7-0621-42AB-B137-803EFC6C025C}" presName="spacer" presStyleCnt="0"/>
      <dgm:spPr/>
    </dgm:pt>
    <dgm:pt modelId="{9968B6AE-E6A8-4781-98FC-3F90855F70D3}" type="pres">
      <dgm:prSet presAssocID="{EFEE7620-FBBF-41A6-A9FF-A06F54C0CFAC}" presName="parentText" presStyleLbl="node1" presStyleIdx="2" presStyleCnt="6">
        <dgm:presLayoutVars>
          <dgm:chMax val="0"/>
          <dgm:bulletEnabled val="1"/>
        </dgm:presLayoutVars>
      </dgm:prSet>
      <dgm:spPr/>
    </dgm:pt>
    <dgm:pt modelId="{4B84D0FB-C1BF-4F38-9254-B06E85C29E64}" type="pres">
      <dgm:prSet presAssocID="{33DCE995-72A5-4D7A-BF9C-8060F8D85B34}" presName="spacer" presStyleCnt="0"/>
      <dgm:spPr/>
    </dgm:pt>
    <dgm:pt modelId="{346CFF30-1953-49E2-9B9B-C8979FF489FE}" type="pres">
      <dgm:prSet presAssocID="{A1C04A61-F032-4458-8402-2D4729A24237}" presName="parentText" presStyleLbl="node1" presStyleIdx="3" presStyleCnt="6">
        <dgm:presLayoutVars>
          <dgm:chMax val="0"/>
          <dgm:bulletEnabled val="1"/>
        </dgm:presLayoutVars>
      </dgm:prSet>
      <dgm:spPr/>
    </dgm:pt>
    <dgm:pt modelId="{F01510FC-F995-4B6B-B42B-42CD7E669E51}" type="pres">
      <dgm:prSet presAssocID="{2AC764CF-4CBD-4C6E-8C00-4617D68DF84F}" presName="spacer" presStyleCnt="0"/>
      <dgm:spPr/>
    </dgm:pt>
    <dgm:pt modelId="{06B8C0F7-EDCE-4081-ADA1-7D5F1FA9920D}" type="pres">
      <dgm:prSet presAssocID="{CD5E45D6-2513-41FA-9BAD-FDD268693690}" presName="parentText" presStyleLbl="node1" presStyleIdx="4" presStyleCnt="6">
        <dgm:presLayoutVars>
          <dgm:chMax val="0"/>
          <dgm:bulletEnabled val="1"/>
        </dgm:presLayoutVars>
      </dgm:prSet>
      <dgm:spPr/>
    </dgm:pt>
    <dgm:pt modelId="{D2F6BCDD-FE0E-4758-ADD9-84A566A5C850}" type="pres">
      <dgm:prSet presAssocID="{421CAEF1-5CBE-4DE9-8D26-4A553CA0ED17}" presName="spacer" presStyleCnt="0"/>
      <dgm:spPr/>
    </dgm:pt>
    <dgm:pt modelId="{315B578B-9689-4ABF-A365-A2F5F7D69981}" type="pres">
      <dgm:prSet presAssocID="{F8C8C810-D5AB-4F89-B40A-595E08A9F80F}" presName="parentText" presStyleLbl="node1" presStyleIdx="5" presStyleCnt="6">
        <dgm:presLayoutVars>
          <dgm:chMax val="0"/>
          <dgm:bulletEnabled val="1"/>
        </dgm:presLayoutVars>
      </dgm:prSet>
      <dgm:spPr/>
    </dgm:pt>
  </dgm:ptLst>
  <dgm:cxnLst>
    <dgm:cxn modelId="{9372B614-C542-47F3-9BE3-8C2FC969CE48}" srcId="{6D9C2A25-D4DF-4746-ACE3-71CB766D56A3}" destId="{A1C04A61-F032-4458-8402-2D4729A24237}" srcOrd="3" destOrd="0" parTransId="{EB6E2AB8-A9D7-420D-8D0E-CDCB5FA9BBA7}" sibTransId="{2AC764CF-4CBD-4C6E-8C00-4617D68DF84F}"/>
    <dgm:cxn modelId="{EABC4A20-086D-4964-ABAD-E7BBEEDB03AD}" srcId="{6D9C2A25-D4DF-4746-ACE3-71CB766D56A3}" destId="{EFEE7620-FBBF-41A6-A9FF-A06F54C0CFAC}" srcOrd="2" destOrd="0" parTransId="{588FC17D-5BDA-4EAC-9C4B-B931BB4CBD31}" sibTransId="{33DCE995-72A5-4D7A-BF9C-8060F8D85B34}"/>
    <dgm:cxn modelId="{C9686033-1BD7-429A-BE88-46819A8B3D9F}" srcId="{6D9C2A25-D4DF-4746-ACE3-71CB766D56A3}" destId="{CD5E45D6-2513-41FA-9BAD-FDD268693690}" srcOrd="4" destOrd="0" parTransId="{11846990-B731-4576-919C-A961EE40036F}" sibTransId="{421CAEF1-5CBE-4DE9-8D26-4A553CA0ED17}"/>
    <dgm:cxn modelId="{959C8D45-FB61-4330-9A33-B42149A89360}" srcId="{6D9C2A25-D4DF-4746-ACE3-71CB766D56A3}" destId="{51C7F057-D52F-49F7-B5F7-1B7CEBC00900}" srcOrd="0" destOrd="0" parTransId="{69D00EB4-AB2D-457C-854F-542993CE9767}" sibTransId="{298A5127-BB5C-4D30-8087-C7C977229799}"/>
    <dgm:cxn modelId="{643F4876-35CA-47DE-A1D6-3F5FD8D3DB17}" type="presOf" srcId="{51C7F057-D52F-49F7-B5F7-1B7CEBC00900}" destId="{D1884690-AFAE-4B7F-A21E-51585C6C4A55}" srcOrd="0" destOrd="0" presId="urn:microsoft.com/office/officeart/2005/8/layout/vList2"/>
    <dgm:cxn modelId="{7DEB3691-3AE4-448B-8380-A8C8876139DB}" srcId="{6D9C2A25-D4DF-4746-ACE3-71CB766D56A3}" destId="{F8C8C810-D5AB-4F89-B40A-595E08A9F80F}" srcOrd="5" destOrd="0" parTransId="{AEED16CF-3758-4AC1-86D4-8F7C0A8AC411}" sibTransId="{996BB74D-BBFA-41ED-905F-B595FB635424}"/>
    <dgm:cxn modelId="{034CDA9C-A23F-46BE-A56F-61A0DA56EE35}" type="presOf" srcId="{A1C04A61-F032-4458-8402-2D4729A24237}" destId="{346CFF30-1953-49E2-9B9B-C8979FF489FE}" srcOrd="0" destOrd="0" presId="urn:microsoft.com/office/officeart/2005/8/layout/vList2"/>
    <dgm:cxn modelId="{95D2319F-0BAC-4589-9112-67C3AF0AD952}" type="presOf" srcId="{1E699E8B-DBA5-4666-8EF9-1D7AC9633D08}" destId="{4B21CBA6-A4D5-403D-8025-0DC21F163628}" srcOrd="0" destOrd="0" presId="urn:microsoft.com/office/officeart/2005/8/layout/vList2"/>
    <dgm:cxn modelId="{3FC309C0-4D81-4CCC-94FB-72B7B48CCE18}" type="presOf" srcId="{F8C8C810-D5AB-4F89-B40A-595E08A9F80F}" destId="{315B578B-9689-4ABF-A365-A2F5F7D69981}" srcOrd="0" destOrd="0" presId="urn:microsoft.com/office/officeart/2005/8/layout/vList2"/>
    <dgm:cxn modelId="{0D43C3CD-00D0-447B-883B-C45E9126BF69}" type="presOf" srcId="{CD5E45D6-2513-41FA-9BAD-FDD268693690}" destId="{06B8C0F7-EDCE-4081-ADA1-7D5F1FA9920D}" srcOrd="0" destOrd="0" presId="urn:microsoft.com/office/officeart/2005/8/layout/vList2"/>
    <dgm:cxn modelId="{EFFCA3D5-230E-46F2-836D-6D3B199E147F}" srcId="{51C7F057-D52F-49F7-B5F7-1B7CEBC00900}" destId="{1E699E8B-DBA5-4666-8EF9-1D7AC9633D08}" srcOrd="0" destOrd="0" parTransId="{CD752F48-AC16-4EF3-B0AC-5214241D5A98}" sibTransId="{A70E54DA-E5B4-473E-A0B3-E454B5C3C44F}"/>
    <dgm:cxn modelId="{4F868FD8-CFDB-4956-9C56-8B13258E01AC}" type="presOf" srcId="{EFEE7620-FBBF-41A6-A9FF-A06F54C0CFAC}" destId="{9968B6AE-E6A8-4781-98FC-3F90855F70D3}" srcOrd="0" destOrd="0" presId="urn:microsoft.com/office/officeart/2005/8/layout/vList2"/>
    <dgm:cxn modelId="{F5076AF9-45D8-4448-8C45-4BF10C479587}" srcId="{6D9C2A25-D4DF-4746-ACE3-71CB766D56A3}" destId="{BA5A1C52-7ABC-43DE-B284-BB80C1F313E1}" srcOrd="1" destOrd="0" parTransId="{BA2DF4AF-690F-49A6-BBCA-5A14066E74D2}" sibTransId="{355747E7-0621-42AB-B137-803EFC6C025C}"/>
    <dgm:cxn modelId="{C58235FB-A0BF-4E8C-A032-6B64B167D7CA}" type="presOf" srcId="{BA5A1C52-7ABC-43DE-B284-BB80C1F313E1}" destId="{C4006458-EEBE-4580-A04C-72DEF70A05FD}" srcOrd="0" destOrd="0" presId="urn:microsoft.com/office/officeart/2005/8/layout/vList2"/>
    <dgm:cxn modelId="{6C8A3DFF-1976-4C7B-B55B-98ED9E23BC32}" type="presOf" srcId="{6D9C2A25-D4DF-4746-ACE3-71CB766D56A3}" destId="{8C17EDB5-5273-430E-92B6-E11F9EC86413}" srcOrd="0" destOrd="0" presId="urn:microsoft.com/office/officeart/2005/8/layout/vList2"/>
    <dgm:cxn modelId="{95B0D0F3-6786-4E1B-99AC-487E4AA2B825}" type="presParOf" srcId="{8C17EDB5-5273-430E-92B6-E11F9EC86413}" destId="{D1884690-AFAE-4B7F-A21E-51585C6C4A55}" srcOrd="0" destOrd="0" presId="urn:microsoft.com/office/officeart/2005/8/layout/vList2"/>
    <dgm:cxn modelId="{B0F3FDC0-5304-4FEB-B4CA-724CF2A3B273}" type="presParOf" srcId="{8C17EDB5-5273-430E-92B6-E11F9EC86413}" destId="{4B21CBA6-A4D5-403D-8025-0DC21F163628}" srcOrd="1" destOrd="0" presId="urn:microsoft.com/office/officeart/2005/8/layout/vList2"/>
    <dgm:cxn modelId="{8CD17F08-78EA-40DE-9A0E-19FDD52ACA9F}" type="presParOf" srcId="{8C17EDB5-5273-430E-92B6-E11F9EC86413}" destId="{C4006458-EEBE-4580-A04C-72DEF70A05FD}" srcOrd="2" destOrd="0" presId="urn:microsoft.com/office/officeart/2005/8/layout/vList2"/>
    <dgm:cxn modelId="{DCADAAA6-DDC0-4915-AADC-1AE2A66D1D6C}" type="presParOf" srcId="{8C17EDB5-5273-430E-92B6-E11F9EC86413}" destId="{73F775BF-8182-4203-9CD6-30B895D3D375}" srcOrd="3" destOrd="0" presId="urn:microsoft.com/office/officeart/2005/8/layout/vList2"/>
    <dgm:cxn modelId="{5CA4E1D4-2BA4-49B7-B931-23DB6966C601}" type="presParOf" srcId="{8C17EDB5-5273-430E-92B6-E11F9EC86413}" destId="{9968B6AE-E6A8-4781-98FC-3F90855F70D3}" srcOrd="4" destOrd="0" presId="urn:microsoft.com/office/officeart/2005/8/layout/vList2"/>
    <dgm:cxn modelId="{17121032-F038-4AC9-9B74-D23BB1D50202}" type="presParOf" srcId="{8C17EDB5-5273-430E-92B6-E11F9EC86413}" destId="{4B84D0FB-C1BF-4F38-9254-B06E85C29E64}" srcOrd="5" destOrd="0" presId="urn:microsoft.com/office/officeart/2005/8/layout/vList2"/>
    <dgm:cxn modelId="{EB348381-4C4E-41D7-B0F0-AD3F6944D5BA}" type="presParOf" srcId="{8C17EDB5-5273-430E-92B6-E11F9EC86413}" destId="{346CFF30-1953-49E2-9B9B-C8979FF489FE}" srcOrd="6" destOrd="0" presId="urn:microsoft.com/office/officeart/2005/8/layout/vList2"/>
    <dgm:cxn modelId="{42B2809A-82C8-49F3-9040-EECB6109F4EB}" type="presParOf" srcId="{8C17EDB5-5273-430E-92B6-E11F9EC86413}" destId="{F01510FC-F995-4B6B-B42B-42CD7E669E51}" srcOrd="7" destOrd="0" presId="urn:microsoft.com/office/officeart/2005/8/layout/vList2"/>
    <dgm:cxn modelId="{D4CA3E66-7F5E-4038-93DF-DB27E83AB46B}" type="presParOf" srcId="{8C17EDB5-5273-430E-92B6-E11F9EC86413}" destId="{06B8C0F7-EDCE-4081-ADA1-7D5F1FA9920D}" srcOrd="8" destOrd="0" presId="urn:microsoft.com/office/officeart/2005/8/layout/vList2"/>
    <dgm:cxn modelId="{1B1B8125-CF34-418C-8DE9-DA7708D77066}" type="presParOf" srcId="{8C17EDB5-5273-430E-92B6-E11F9EC86413}" destId="{D2F6BCDD-FE0E-4758-ADD9-84A566A5C850}" srcOrd="9" destOrd="0" presId="urn:microsoft.com/office/officeart/2005/8/layout/vList2"/>
    <dgm:cxn modelId="{D92BB51A-1228-4844-9C1E-FECB4BE538C5}" type="presParOf" srcId="{8C17EDB5-5273-430E-92B6-E11F9EC86413}" destId="{315B578B-9689-4ABF-A365-A2F5F7D69981}"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84690-AFAE-4B7F-A21E-51585C6C4A55}">
      <dsp:nvSpPr>
        <dsp:cNvPr id="0" name=""/>
        <dsp:cNvSpPr/>
      </dsp:nvSpPr>
      <dsp:spPr>
        <a:xfrm>
          <a:off x="0" y="51231"/>
          <a:ext cx="8755104" cy="10786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t>INSURANCE – IS YOUR COVERAGE UP TO DATE?  </a:t>
          </a:r>
          <a:endParaRPr lang="en-US" sz="2000" kern="1200" dirty="0"/>
        </a:p>
      </dsp:txBody>
      <dsp:txXfrm>
        <a:off x="52657" y="103888"/>
        <a:ext cx="8649790" cy="973367"/>
      </dsp:txXfrm>
    </dsp:sp>
    <dsp:sp modelId="{4B21CBA6-A4D5-403D-8025-0DC21F163628}">
      <dsp:nvSpPr>
        <dsp:cNvPr id="0" name=""/>
        <dsp:cNvSpPr/>
      </dsp:nvSpPr>
      <dsp:spPr>
        <a:xfrm>
          <a:off x="0" y="1084995"/>
          <a:ext cx="8755104" cy="76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975" tIns="6350" rIns="35560" bIns="6350" numCol="1" spcCol="1270" anchor="t" anchorCtr="0">
          <a:noAutofit/>
        </a:bodyPr>
        <a:lstStyle/>
        <a:p>
          <a:pPr marL="57150" lvl="1" indent="-57150" algn="l" defTabSz="177800">
            <a:lnSpc>
              <a:spcPct val="90000"/>
            </a:lnSpc>
            <a:spcBef>
              <a:spcPct val="0"/>
            </a:spcBef>
            <a:spcAft>
              <a:spcPct val="20000"/>
            </a:spcAft>
            <a:buChar char="•"/>
          </a:pPr>
          <a:r>
            <a:rPr lang="en-US" sz="400" b="1" i="0" kern="1200" baseline="0"/>
            <a:t>Is your </a:t>
          </a:r>
          <a:r>
            <a:rPr lang="en-US" sz="400" b="1" kern="1200"/>
            <a:t>insurance policy current? </a:t>
          </a:r>
          <a:endParaRPr lang="en-US" sz="400" kern="1200"/>
        </a:p>
      </dsp:txBody>
      <dsp:txXfrm>
        <a:off x="0" y="1084995"/>
        <a:ext cx="8755104" cy="76337"/>
      </dsp:txXfrm>
    </dsp:sp>
    <dsp:sp modelId="{C4006458-EEBE-4580-A04C-72DEF70A05FD}">
      <dsp:nvSpPr>
        <dsp:cNvPr id="0" name=""/>
        <dsp:cNvSpPr/>
      </dsp:nvSpPr>
      <dsp:spPr>
        <a:xfrm flipH="1">
          <a:off x="0" y="1161332"/>
          <a:ext cx="8755104" cy="10786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Many insurance policies do not automatically include coverage for flooding, earthquakes, or business interruption. Review your policy carefully for deductibles and gaps in coverage. Some insurance companies may offer premium reductions if you update your building to meet current </a:t>
          </a:r>
          <a:r>
            <a:rPr lang="en-US" sz="1700" kern="1200" dirty="0"/>
            <a:t>structural or building codes.</a:t>
          </a:r>
        </a:p>
      </dsp:txBody>
      <dsp:txXfrm>
        <a:off x="52657" y="1213989"/>
        <a:ext cx="8649790" cy="973367"/>
      </dsp:txXfrm>
    </dsp:sp>
    <dsp:sp modelId="{9968B6AE-E6A8-4781-98FC-3F90855F70D3}">
      <dsp:nvSpPr>
        <dsp:cNvPr id="0" name=""/>
        <dsp:cNvSpPr/>
      </dsp:nvSpPr>
      <dsp:spPr>
        <a:xfrm>
          <a:off x="0" y="2253290"/>
          <a:ext cx="8755104" cy="10786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Building coverage typically protects up to the insured value of the structure if it’s damaged or destroyed by wind, hail, or other covered events. However, you must own the building and it does not cover damage caused by floods, storm surges, or earth movement like landslides or earthquakes unless those risks are added by endorsement.</a:t>
          </a:r>
        </a:p>
      </dsp:txBody>
      <dsp:txXfrm>
        <a:off x="52657" y="2305947"/>
        <a:ext cx="8649790" cy="973367"/>
      </dsp:txXfrm>
    </dsp:sp>
    <dsp:sp modelId="{346CFF30-1953-49E2-9B9B-C8979FF489FE}">
      <dsp:nvSpPr>
        <dsp:cNvPr id="0" name=""/>
        <dsp:cNvSpPr/>
      </dsp:nvSpPr>
      <dsp:spPr>
        <a:xfrm>
          <a:off x="0" y="3345248"/>
          <a:ext cx="8755104" cy="10786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Business personal property insurance covers the contents and inventory of your business if they are damaged or destroyed by wind, hail, or other covered events</a:t>
          </a:r>
          <a:r>
            <a:rPr lang="en-US" sz="1800" kern="1200" dirty="0"/>
            <a:t>.</a:t>
          </a:r>
        </a:p>
      </dsp:txBody>
      <dsp:txXfrm>
        <a:off x="52657" y="3397905"/>
        <a:ext cx="8649790" cy="973367"/>
      </dsp:txXfrm>
    </dsp:sp>
    <dsp:sp modelId="{06B8C0F7-EDCE-4081-ADA1-7D5F1FA9920D}">
      <dsp:nvSpPr>
        <dsp:cNvPr id="0" name=""/>
        <dsp:cNvSpPr/>
      </dsp:nvSpPr>
      <dsp:spPr>
        <a:xfrm>
          <a:off x="0" y="4437206"/>
          <a:ext cx="8755104" cy="10786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Consider coverage for improvements or additions to a building you occupy but do not own for office supplies, internal fixtures, alterations, or installations you’ve made at your own expense.</a:t>
          </a:r>
        </a:p>
      </dsp:txBody>
      <dsp:txXfrm>
        <a:off x="52657" y="4489863"/>
        <a:ext cx="8649790" cy="973367"/>
      </dsp:txXfrm>
    </dsp:sp>
    <dsp:sp modelId="{315B578B-9689-4ABF-A365-A2F5F7D69981}">
      <dsp:nvSpPr>
        <dsp:cNvPr id="0" name=""/>
        <dsp:cNvSpPr/>
      </dsp:nvSpPr>
      <dsp:spPr>
        <a:xfrm>
          <a:off x="0" y="5529164"/>
          <a:ext cx="8755104" cy="10786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Business income insurance covers lost revenue and normal operating expenses if your business becomes uninhabitable due to a covered loss, providing support while repairs are underway.</a:t>
          </a:r>
        </a:p>
      </dsp:txBody>
      <dsp:txXfrm>
        <a:off x="52657" y="5581821"/>
        <a:ext cx="8649790" cy="9733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231D6-7EFD-44C6-8AB1-A348891E3519}"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7D809-20FB-4DD1-8199-0E78E875974A}" type="slidenum">
              <a:rPr lang="en-US" smtClean="0"/>
              <a:t>‹#›</a:t>
            </a:fld>
            <a:endParaRPr lang="en-US"/>
          </a:p>
        </p:txBody>
      </p:sp>
    </p:spTree>
    <p:extLst>
      <p:ext uri="{BB962C8B-B14F-4D97-AF65-F5344CB8AC3E}">
        <p14:creationId xmlns:p14="http://schemas.microsoft.com/office/powerpoint/2010/main" val="4008053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07D809-20FB-4DD1-8199-0E78E875974A}" type="slidenum">
              <a:rPr lang="en-US" smtClean="0"/>
              <a:t>11</a:t>
            </a:fld>
            <a:endParaRPr lang="en-US"/>
          </a:p>
        </p:txBody>
      </p:sp>
    </p:spTree>
    <p:extLst>
      <p:ext uri="{BB962C8B-B14F-4D97-AF65-F5344CB8AC3E}">
        <p14:creationId xmlns:p14="http://schemas.microsoft.com/office/powerpoint/2010/main" val="3988836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07D809-20FB-4DD1-8199-0E78E875974A}" type="slidenum">
              <a:rPr lang="en-US" smtClean="0"/>
              <a:t>12</a:t>
            </a:fld>
            <a:endParaRPr lang="en-US"/>
          </a:p>
        </p:txBody>
      </p:sp>
    </p:spTree>
    <p:extLst>
      <p:ext uri="{BB962C8B-B14F-4D97-AF65-F5344CB8AC3E}">
        <p14:creationId xmlns:p14="http://schemas.microsoft.com/office/powerpoint/2010/main" val="1760328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F9164-91F5-4FB3-519E-7BEB752E6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25C037-3614-3B9D-3BE9-8350F79DC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965A75-0278-BDE5-B166-142B4032C4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CE8D0-2DD4-0373-6A7D-E61D2E9CF939}"/>
              </a:ext>
            </a:extLst>
          </p:cNvPr>
          <p:cNvSpPr>
            <a:spLocks noGrp="1"/>
          </p:cNvSpPr>
          <p:nvPr>
            <p:ph type="sldNum" sz="quarter" idx="5"/>
          </p:nvPr>
        </p:nvSpPr>
        <p:spPr/>
        <p:txBody>
          <a:bodyPr/>
          <a:lstStyle/>
          <a:p>
            <a:fld id="{CB07D809-20FB-4DD1-8199-0E78E875974A}" type="slidenum">
              <a:rPr lang="en-US" smtClean="0"/>
              <a:t>13</a:t>
            </a:fld>
            <a:endParaRPr lang="en-US"/>
          </a:p>
        </p:txBody>
      </p:sp>
    </p:spTree>
    <p:extLst>
      <p:ext uri="{BB962C8B-B14F-4D97-AF65-F5344CB8AC3E}">
        <p14:creationId xmlns:p14="http://schemas.microsoft.com/office/powerpoint/2010/main" val="520190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2832"/>
          </a:xfrm>
          <a:prstGeom prst="rect">
            <a:avLst/>
          </a:prstGeom>
        </p:spPr>
        <p:txBody>
          <a:bodyPr wrap="square" lIns="0" tIns="0" rIns="0" bIns="0">
            <a:spAutoFit/>
          </a:bodyPr>
          <a:lstStyle>
            <a:lvl1pPr>
              <a:defRPr sz="1773" b="1" i="0">
                <a:solidFill>
                  <a:srgbClr val="001F5F"/>
                </a:solidFill>
                <a:latin typeface="Source Sans 3"/>
                <a:cs typeface="Source Sans 3"/>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10/16/2024</a:t>
            </a:fld>
            <a:endParaRPr lang="en-US"/>
          </a:p>
        </p:txBody>
      </p:sp>
      <p:sp>
        <p:nvSpPr>
          <p:cNvPr id="6" name="Holder 6"/>
          <p:cNvSpPr>
            <a:spLocks noGrp="1"/>
          </p:cNvSpPr>
          <p:nvPr>
            <p:ph type="sldNum" sz="quarter" idx="7"/>
          </p:nvPr>
        </p:nvSpPr>
        <p:spPr/>
        <p:txBody>
          <a:bodyPr lIns="0" tIns="0" rIns="0" bIns="0"/>
          <a:lstStyle>
            <a:lvl1pPr>
              <a:defRPr sz="886" b="0" i="0">
                <a:solidFill>
                  <a:schemeClr val="tx1"/>
                </a:solidFill>
                <a:latin typeface="Source Sans 3"/>
                <a:cs typeface="Source Sans 3"/>
              </a:defRPr>
            </a:lvl1pPr>
          </a:lstStyle>
          <a:p>
            <a:pPr marL="25977">
              <a:spcBef>
                <a:spcPts val="55"/>
              </a:spcBef>
            </a:pPr>
            <a:fld id="{81D60167-4931-47E6-BA6A-407CBD079E47}" type="slidenum">
              <a:rPr lang="en-US" spc="-17" smtClean="0"/>
              <a:pPr marL="25977">
                <a:spcBef>
                  <a:spcPts val="55"/>
                </a:spcBef>
              </a:pPr>
              <a:t>‹#›</a:t>
            </a:fld>
            <a:endParaRPr lang="en-US" spc="-17" dirty="0"/>
          </a:p>
        </p:txBody>
      </p:sp>
    </p:spTree>
    <p:extLst>
      <p:ext uri="{BB962C8B-B14F-4D97-AF65-F5344CB8AC3E}">
        <p14:creationId xmlns:p14="http://schemas.microsoft.com/office/powerpoint/2010/main" val="534623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FFED08-2337-423B-BEC3-490FB136CC9D}"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43E496-3226-4DF7-B23B-2EF5BC274D87}" type="slidenum">
              <a:rPr lang="en-US" smtClean="0"/>
              <a:t>‹#›</a:t>
            </a:fld>
            <a:endParaRPr lang="en-US"/>
          </a:p>
        </p:txBody>
      </p:sp>
    </p:spTree>
    <p:extLst>
      <p:ext uri="{BB962C8B-B14F-4D97-AF65-F5344CB8AC3E}">
        <p14:creationId xmlns:p14="http://schemas.microsoft.com/office/powerpoint/2010/main" val="3649889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FFED08-2337-423B-BEC3-490FB136CC9D}"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43E496-3226-4DF7-B23B-2EF5BC274D87}" type="slidenum">
              <a:rPr lang="en-US" smtClean="0"/>
              <a:t>‹#›</a:t>
            </a:fld>
            <a:endParaRPr lang="en-US"/>
          </a:p>
        </p:txBody>
      </p:sp>
    </p:spTree>
    <p:extLst>
      <p:ext uri="{BB962C8B-B14F-4D97-AF65-F5344CB8AC3E}">
        <p14:creationId xmlns:p14="http://schemas.microsoft.com/office/powerpoint/2010/main" val="1493214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5FFED08-2337-423B-BEC3-490FB136CC9D}"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43E496-3226-4DF7-B23B-2EF5BC274D87}" type="slidenum">
              <a:rPr lang="en-US" smtClean="0"/>
              <a:t>‹#›</a:t>
            </a:fld>
            <a:endParaRPr lang="en-US"/>
          </a:p>
        </p:txBody>
      </p:sp>
    </p:spTree>
    <p:extLst>
      <p:ext uri="{BB962C8B-B14F-4D97-AF65-F5344CB8AC3E}">
        <p14:creationId xmlns:p14="http://schemas.microsoft.com/office/powerpoint/2010/main" val="494654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FFED08-2337-423B-BEC3-490FB136CC9D}"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43E496-3226-4DF7-B23B-2EF5BC274D87}" type="slidenum">
              <a:rPr lang="en-US" smtClean="0"/>
              <a:t>‹#›</a:t>
            </a:fld>
            <a:endParaRPr lang="en-US"/>
          </a:p>
        </p:txBody>
      </p:sp>
    </p:spTree>
    <p:extLst>
      <p:ext uri="{BB962C8B-B14F-4D97-AF65-F5344CB8AC3E}">
        <p14:creationId xmlns:p14="http://schemas.microsoft.com/office/powerpoint/2010/main" val="973071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FFED08-2337-423B-BEC3-490FB136CC9D}"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43E496-3226-4DF7-B23B-2EF5BC274D87}" type="slidenum">
              <a:rPr lang="en-US" smtClean="0"/>
              <a:t>‹#›</a:t>
            </a:fld>
            <a:endParaRPr lang="en-US"/>
          </a:p>
        </p:txBody>
      </p:sp>
    </p:spTree>
    <p:extLst>
      <p:ext uri="{BB962C8B-B14F-4D97-AF65-F5344CB8AC3E}">
        <p14:creationId xmlns:p14="http://schemas.microsoft.com/office/powerpoint/2010/main" val="2014997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pPr marL="25977">
              <a:spcBef>
                <a:spcPts val="55"/>
              </a:spcBef>
            </a:pPr>
            <a:fld id="{81D60167-4931-47E6-BA6A-407CBD079E47}" type="slidenum">
              <a:rPr lang="en-US" spc="-17" smtClean="0"/>
              <a:pPr marL="25977">
                <a:spcBef>
                  <a:spcPts val="55"/>
                </a:spcBef>
              </a:pPr>
              <a:t>‹#›</a:t>
            </a:fld>
            <a:endParaRPr lang="en-US" spc="-17" dirty="0"/>
          </a:p>
        </p:txBody>
      </p:sp>
    </p:spTree>
    <p:extLst>
      <p:ext uri="{BB962C8B-B14F-4D97-AF65-F5344CB8AC3E}">
        <p14:creationId xmlns:p14="http://schemas.microsoft.com/office/powerpoint/2010/main" val="774435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pPr marL="25977">
              <a:spcBef>
                <a:spcPts val="55"/>
              </a:spcBef>
            </a:pPr>
            <a:fld id="{81D60167-4931-47E6-BA6A-407CBD079E47}" type="slidenum">
              <a:rPr lang="en-US" spc="-17" smtClean="0"/>
              <a:pPr marL="25977">
                <a:spcBef>
                  <a:spcPts val="55"/>
                </a:spcBef>
              </a:pPr>
              <a:t>‹#›</a:t>
            </a:fld>
            <a:endParaRPr lang="en-US" spc="-17" dirty="0"/>
          </a:p>
        </p:txBody>
      </p:sp>
    </p:spTree>
    <p:extLst>
      <p:ext uri="{BB962C8B-B14F-4D97-AF65-F5344CB8AC3E}">
        <p14:creationId xmlns:p14="http://schemas.microsoft.com/office/powerpoint/2010/main" val="2117715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pPr marL="25977">
              <a:spcBef>
                <a:spcPts val="55"/>
              </a:spcBef>
            </a:pPr>
            <a:fld id="{81D60167-4931-47E6-BA6A-407CBD079E47}" type="slidenum">
              <a:rPr lang="en-US" spc="-17" smtClean="0"/>
              <a:pPr marL="25977">
                <a:spcBef>
                  <a:spcPts val="55"/>
                </a:spcBef>
              </a:pPr>
              <a:t>‹#›</a:t>
            </a:fld>
            <a:endParaRPr lang="en-US" spc="-17"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082135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pPr marL="25977">
              <a:spcBef>
                <a:spcPts val="55"/>
              </a:spcBef>
            </a:pPr>
            <a:fld id="{81D60167-4931-47E6-BA6A-407CBD079E47}" type="slidenum">
              <a:rPr lang="en-US" spc="-17" smtClean="0"/>
              <a:pPr marL="25977">
                <a:spcBef>
                  <a:spcPts val="55"/>
                </a:spcBef>
              </a:pPr>
              <a:t>‹#›</a:t>
            </a:fld>
            <a:endParaRPr lang="en-US" spc="-17" dirty="0"/>
          </a:p>
        </p:txBody>
      </p:sp>
    </p:spTree>
    <p:extLst>
      <p:ext uri="{BB962C8B-B14F-4D97-AF65-F5344CB8AC3E}">
        <p14:creationId xmlns:p14="http://schemas.microsoft.com/office/powerpoint/2010/main" val="1072391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25977">
              <a:spcBef>
                <a:spcPts val="55"/>
              </a:spcBef>
            </a:pPr>
            <a:fld id="{81D60167-4931-47E6-BA6A-407CBD079E47}" type="slidenum">
              <a:rPr lang="en-US" spc="-17" smtClean="0"/>
              <a:pPr marL="25977">
                <a:spcBef>
                  <a:spcPts val="55"/>
                </a:spcBef>
              </a:pPr>
              <a:t>‹#›</a:t>
            </a:fld>
            <a:endParaRPr lang="en-US" spc="-17" dirty="0"/>
          </a:p>
        </p:txBody>
      </p:sp>
    </p:spTree>
    <p:extLst>
      <p:ext uri="{BB962C8B-B14F-4D97-AF65-F5344CB8AC3E}">
        <p14:creationId xmlns:p14="http://schemas.microsoft.com/office/powerpoint/2010/main" val="426644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14431" y="781874"/>
            <a:ext cx="7936753" cy="272832"/>
          </a:xfrm>
        </p:spPr>
        <p:txBody>
          <a:bodyPr lIns="0" tIns="0" rIns="0" bIns="0"/>
          <a:lstStyle>
            <a:lvl1pPr>
              <a:defRPr sz="1773" b="1" i="0">
                <a:solidFill>
                  <a:srgbClr val="001F5F"/>
                </a:solidFill>
                <a:latin typeface="Source Sans 3"/>
                <a:cs typeface="Source Sans 3"/>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10/16/2024</a:t>
            </a:fld>
            <a:endParaRPr lang="en-US"/>
          </a:p>
        </p:txBody>
      </p:sp>
      <p:sp>
        <p:nvSpPr>
          <p:cNvPr id="6" name="Holder 6"/>
          <p:cNvSpPr>
            <a:spLocks noGrp="1"/>
          </p:cNvSpPr>
          <p:nvPr>
            <p:ph type="sldNum" sz="quarter" idx="7"/>
          </p:nvPr>
        </p:nvSpPr>
        <p:spPr/>
        <p:txBody>
          <a:bodyPr lIns="0" tIns="0" rIns="0" bIns="0"/>
          <a:lstStyle>
            <a:lvl1pPr>
              <a:defRPr sz="886" b="0" i="0">
                <a:solidFill>
                  <a:schemeClr val="tx1"/>
                </a:solidFill>
                <a:latin typeface="Source Sans 3"/>
                <a:cs typeface="Source Sans 3"/>
              </a:defRPr>
            </a:lvl1pPr>
          </a:lstStyle>
          <a:p>
            <a:pPr marL="25977">
              <a:spcBef>
                <a:spcPts val="55"/>
              </a:spcBef>
            </a:pPr>
            <a:fld id="{81D60167-4931-47E6-BA6A-407CBD079E47}" type="slidenum">
              <a:rPr lang="en-US" spc="-17" smtClean="0"/>
              <a:pPr marL="25977">
                <a:spcBef>
                  <a:spcPts val="55"/>
                </a:spcBef>
              </a:pPr>
              <a:t>‹#›</a:t>
            </a:fld>
            <a:endParaRPr lang="en-US" spc="-17" dirty="0"/>
          </a:p>
        </p:txBody>
      </p:sp>
    </p:spTree>
    <p:extLst>
      <p:ext uri="{BB962C8B-B14F-4D97-AF65-F5344CB8AC3E}">
        <p14:creationId xmlns:p14="http://schemas.microsoft.com/office/powerpoint/2010/main" val="509607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25977">
              <a:spcBef>
                <a:spcPts val="55"/>
              </a:spcBef>
            </a:pPr>
            <a:fld id="{81D60167-4931-47E6-BA6A-407CBD079E47}" type="slidenum">
              <a:rPr lang="en-US" spc="-17" smtClean="0"/>
              <a:pPr marL="25977">
                <a:spcBef>
                  <a:spcPts val="55"/>
                </a:spcBef>
              </a:pPr>
              <a:t>‹#›</a:t>
            </a:fld>
            <a:endParaRPr lang="en-US" spc="-17" dirty="0"/>
          </a:p>
        </p:txBody>
      </p:sp>
    </p:spTree>
    <p:extLst>
      <p:ext uri="{BB962C8B-B14F-4D97-AF65-F5344CB8AC3E}">
        <p14:creationId xmlns:p14="http://schemas.microsoft.com/office/powerpoint/2010/main" val="2642859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FFED08-2337-423B-BEC3-490FB136CC9D}"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43E496-3226-4DF7-B23B-2EF5BC274D87}" type="slidenum">
              <a:rPr lang="en-US" smtClean="0"/>
              <a:t>‹#›</a:t>
            </a:fld>
            <a:endParaRPr lang="en-US"/>
          </a:p>
        </p:txBody>
      </p:sp>
    </p:spTree>
    <p:extLst>
      <p:ext uri="{BB962C8B-B14F-4D97-AF65-F5344CB8AC3E}">
        <p14:creationId xmlns:p14="http://schemas.microsoft.com/office/powerpoint/2010/main" val="1524290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05FFED08-2337-423B-BEC3-490FB136CC9D}" type="datetimeFigureOut">
              <a:rPr lang="en-US" smtClean="0"/>
              <a:t>10/16/2024</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F243E496-3226-4DF7-B23B-2EF5BC274D87}" type="slidenum">
              <a:rPr lang="en-US" smtClean="0"/>
              <a:t>‹#›</a:t>
            </a:fld>
            <a:endParaRPr lang="en-US"/>
          </a:p>
        </p:txBody>
      </p:sp>
    </p:spTree>
    <p:extLst>
      <p:ext uri="{BB962C8B-B14F-4D97-AF65-F5344CB8AC3E}">
        <p14:creationId xmlns:p14="http://schemas.microsoft.com/office/powerpoint/2010/main" val="1960033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14431" y="781874"/>
            <a:ext cx="7936753" cy="272832"/>
          </a:xfrm>
        </p:spPr>
        <p:txBody>
          <a:bodyPr lIns="0" tIns="0" rIns="0" bIns="0"/>
          <a:lstStyle>
            <a:lvl1pPr>
              <a:defRPr sz="1773" b="1" i="0">
                <a:solidFill>
                  <a:srgbClr val="001F5F"/>
                </a:solidFill>
                <a:latin typeface="Source Sans 3"/>
                <a:cs typeface="Source Sans 3"/>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10/16/2024</a:t>
            </a:fld>
            <a:endParaRPr lang="en-US"/>
          </a:p>
        </p:txBody>
      </p:sp>
      <p:sp>
        <p:nvSpPr>
          <p:cNvPr id="7" name="Holder 7"/>
          <p:cNvSpPr>
            <a:spLocks noGrp="1"/>
          </p:cNvSpPr>
          <p:nvPr>
            <p:ph type="sldNum" sz="quarter" idx="7"/>
          </p:nvPr>
        </p:nvSpPr>
        <p:spPr/>
        <p:txBody>
          <a:bodyPr lIns="0" tIns="0" rIns="0" bIns="0"/>
          <a:lstStyle>
            <a:lvl1pPr>
              <a:defRPr sz="886" b="0" i="0">
                <a:solidFill>
                  <a:schemeClr val="tx1"/>
                </a:solidFill>
                <a:latin typeface="Source Sans 3"/>
                <a:cs typeface="Source Sans 3"/>
              </a:defRPr>
            </a:lvl1pPr>
          </a:lstStyle>
          <a:p>
            <a:pPr marL="25977">
              <a:spcBef>
                <a:spcPts val="55"/>
              </a:spcBef>
            </a:pPr>
            <a:fld id="{81D60167-4931-47E6-BA6A-407CBD079E47}" type="slidenum">
              <a:rPr lang="en-US" spc="-17" smtClean="0"/>
              <a:pPr marL="25977">
                <a:spcBef>
                  <a:spcPts val="55"/>
                </a:spcBef>
              </a:pPr>
              <a:t>‹#›</a:t>
            </a:fld>
            <a:endParaRPr lang="en-US" spc="-17" dirty="0"/>
          </a:p>
        </p:txBody>
      </p:sp>
    </p:spTree>
    <p:extLst>
      <p:ext uri="{BB962C8B-B14F-4D97-AF65-F5344CB8AC3E}">
        <p14:creationId xmlns:p14="http://schemas.microsoft.com/office/powerpoint/2010/main" val="225733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14431" y="781874"/>
            <a:ext cx="7936753" cy="272832"/>
          </a:xfrm>
        </p:spPr>
        <p:txBody>
          <a:bodyPr lIns="0" tIns="0" rIns="0" bIns="0"/>
          <a:lstStyle>
            <a:lvl1pPr>
              <a:defRPr sz="1773" b="1" i="0">
                <a:solidFill>
                  <a:srgbClr val="001F5F"/>
                </a:solidFill>
                <a:latin typeface="Source Sans 3"/>
                <a:cs typeface="Source Sans 3"/>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10/16/2024</a:t>
            </a:fld>
            <a:endParaRPr lang="en-US"/>
          </a:p>
        </p:txBody>
      </p:sp>
      <p:sp>
        <p:nvSpPr>
          <p:cNvPr id="5" name="Holder 5"/>
          <p:cNvSpPr>
            <a:spLocks noGrp="1"/>
          </p:cNvSpPr>
          <p:nvPr>
            <p:ph type="sldNum" sz="quarter" idx="7"/>
          </p:nvPr>
        </p:nvSpPr>
        <p:spPr/>
        <p:txBody>
          <a:bodyPr lIns="0" tIns="0" rIns="0" bIns="0"/>
          <a:lstStyle>
            <a:lvl1pPr>
              <a:defRPr sz="886" b="0" i="0">
                <a:solidFill>
                  <a:schemeClr val="tx1"/>
                </a:solidFill>
                <a:latin typeface="Source Sans 3"/>
                <a:cs typeface="Source Sans 3"/>
              </a:defRPr>
            </a:lvl1pPr>
          </a:lstStyle>
          <a:p>
            <a:pPr marL="25977">
              <a:spcBef>
                <a:spcPts val="55"/>
              </a:spcBef>
            </a:pPr>
            <a:fld id="{81D60167-4931-47E6-BA6A-407CBD079E47}" type="slidenum">
              <a:rPr lang="en-US" spc="-17" smtClean="0"/>
              <a:pPr marL="25977">
                <a:spcBef>
                  <a:spcPts val="55"/>
                </a:spcBef>
              </a:pPr>
              <a:t>‹#›</a:t>
            </a:fld>
            <a:endParaRPr lang="en-US" spc="-17" dirty="0"/>
          </a:p>
        </p:txBody>
      </p:sp>
    </p:spTree>
    <p:extLst>
      <p:ext uri="{BB962C8B-B14F-4D97-AF65-F5344CB8AC3E}">
        <p14:creationId xmlns:p14="http://schemas.microsoft.com/office/powerpoint/2010/main" val="409013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10/16/2024</a:t>
            </a:fld>
            <a:endParaRPr lang="en-US"/>
          </a:p>
        </p:txBody>
      </p:sp>
      <p:sp>
        <p:nvSpPr>
          <p:cNvPr id="4" name="Holder 4"/>
          <p:cNvSpPr>
            <a:spLocks noGrp="1"/>
          </p:cNvSpPr>
          <p:nvPr>
            <p:ph type="sldNum" sz="quarter" idx="7"/>
          </p:nvPr>
        </p:nvSpPr>
        <p:spPr/>
        <p:txBody>
          <a:bodyPr lIns="0" tIns="0" rIns="0" bIns="0"/>
          <a:lstStyle>
            <a:lvl1pPr>
              <a:defRPr sz="886" b="0" i="0">
                <a:solidFill>
                  <a:schemeClr val="tx1"/>
                </a:solidFill>
                <a:latin typeface="Source Sans 3"/>
                <a:cs typeface="Source Sans 3"/>
              </a:defRPr>
            </a:lvl1pPr>
          </a:lstStyle>
          <a:p>
            <a:pPr marL="25977">
              <a:spcBef>
                <a:spcPts val="55"/>
              </a:spcBef>
            </a:pPr>
            <a:fld id="{81D60167-4931-47E6-BA6A-407CBD079E47}" type="slidenum">
              <a:rPr lang="en-US" spc="-17" smtClean="0"/>
              <a:pPr marL="25977">
                <a:spcBef>
                  <a:spcPts val="55"/>
                </a:spcBef>
              </a:pPr>
              <a:t>‹#›</a:t>
            </a:fld>
            <a:endParaRPr lang="en-US" spc="-17" dirty="0"/>
          </a:p>
        </p:txBody>
      </p:sp>
    </p:spTree>
    <p:extLst>
      <p:ext uri="{BB962C8B-B14F-4D97-AF65-F5344CB8AC3E}">
        <p14:creationId xmlns:p14="http://schemas.microsoft.com/office/powerpoint/2010/main" val="4196610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FFED08-2337-423B-BEC3-490FB136CC9D}"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F243E496-3226-4DF7-B23B-2EF5BC274D87}" type="slidenum">
              <a:rPr lang="en-US" smtClean="0"/>
              <a:t>‹#›</a:t>
            </a:fld>
            <a:endParaRPr lang="en-US"/>
          </a:p>
        </p:txBody>
      </p:sp>
    </p:spTree>
    <p:extLst>
      <p:ext uri="{BB962C8B-B14F-4D97-AF65-F5344CB8AC3E}">
        <p14:creationId xmlns:p14="http://schemas.microsoft.com/office/powerpoint/2010/main" val="96420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FFED08-2337-423B-BEC3-490FB136CC9D}"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43E496-3226-4DF7-B23B-2EF5BC274D87}" type="slidenum">
              <a:rPr lang="en-US" smtClean="0"/>
              <a:t>‹#›</a:t>
            </a:fld>
            <a:endParaRPr lang="en-US"/>
          </a:p>
        </p:txBody>
      </p:sp>
    </p:spTree>
    <p:extLst>
      <p:ext uri="{BB962C8B-B14F-4D97-AF65-F5344CB8AC3E}">
        <p14:creationId xmlns:p14="http://schemas.microsoft.com/office/powerpoint/2010/main" val="88864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FFED08-2337-423B-BEC3-490FB136CC9D}"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F243E496-3226-4DF7-B23B-2EF5BC274D87}" type="slidenum">
              <a:rPr lang="en-US" smtClean="0"/>
              <a:t>‹#›</a:t>
            </a:fld>
            <a:endParaRPr lang="en-US"/>
          </a:p>
        </p:txBody>
      </p:sp>
    </p:spTree>
    <p:extLst>
      <p:ext uri="{BB962C8B-B14F-4D97-AF65-F5344CB8AC3E}">
        <p14:creationId xmlns:p14="http://schemas.microsoft.com/office/powerpoint/2010/main" val="635261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FFED08-2337-423B-BEC3-490FB136CC9D}"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43E496-3226-4DF7-B23B-2EF5BC274D87}" type="slidenum">
              <a:rPr lang="en-US" smtClean="0"/>
              <a:t>‹#›</a:t>
            </a:fld>
            <a:endParaRPr lang="en-US"/>
          </a:p>
        </p:txBody>
      </p:sp>
    </p:spTree>
    <p:extLst>
      <p:ext uri="{BB962C8B-B14F-4D97-AF65-F5344CB8AC3E}">
        <p14:creationId xmlns:p14="http://schemas.microsoft.com/office/powerpoint/2010/main" val="3384237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3.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rgbClr val="FF9A05"/>
            </a:gs>
            <a:gs pos="53000">
              <a:schemeClr val="bg2">
                <a:shade val="78000"/>
                <a:hueMod val="44000"/>
                <a:satMod val="200000"/>
                <a:lumMod val="69000"/>
              </a:schemeClr>
            </a:gs>
          </a:gsLst>
          <a:lin ang="2520000" scaled="0"/>
          <a:tileRect/>
        </a:gra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733115" y="376671"/>
            <a:ext cx="3343565" cy="398318"/>
          </a:xfrm>
          <a:prstGeom prst="rect">
            <a:avLst/>
          </a:prstGeom>
        </p:spPr>
      </p:pic>
      <p:sp>
        <p:nvSpPr>
          <p:cNvPr id="17" name="bg object 17"/>
          <p:cNvSpPr/>
          <p:nvPr/>
        </p:nvSpPr>
        <p:spPr>
          <a:xfrm>
            <a:off x="467164" y="280755"/>
            <a:ext cx="0" cy="96116"/>
          </a:xfrm>
          <a:custGeom>
            <a:avLst/>
            <a:gdLst/>
            <a:ahLst/>
            <a:cxnLst/>
            <a:rect l="l" t="t" r="r" b="b"/>
            <a:pathLst>
              <a:path h="140970">
                <a:moveTo>
                  <a:pt x="0" y="0"/>
                </a:moveTo>
                <a:lnTo>
                  <a:pt x="0" y="140677"/>
                </a:lnTo>
              </a:path>
            </a:pathLst>
          </a:custGeom>
          <a:ln w="73583">
            <a:solidFill>
              <a:srgbClr val="002E6C"/>
            </a:solidFill>
          </a:ln>
        </p:spPr>
        <p:txBody>
          <a:bodyPr wrap="square" lIns="0" tIns="0" rIns="0" bIns="0" rtlCol="0"/>
          <a:lstStyle/>
          <a:p>
            <a:endParaRPr sz="1227"/>
          </a:p>
        </p:txBody>
      </p:sp>
      <p:sp>
        <p:nvSpPr>
          <p:cNvPr id="18" name="bg object 18"/>
          <p:cNvSpPr/>
          <p:nvPr/>
        </p:nvSpPr>
        <p:spPr>
          <a:xfrm>
            <a:off x="410386" y="251980"/>
            <a:ext cx="11407090" cy="0"/>
          </a:xfrm>
          <a:custGeom>
            <a:avLst/>
            <a:gdLst/>
            <a:ahLst/>
            <a:cxnLst/>
            <a:rect l="l" t="t" r="r" b="b"/>
            <a:pathLst>
              <a:path w="7272020">
                <a:moveTo>
                  <a:pt x="0" y="0"/>
                </a:moveTo>
                <a:lnTo>
                  <a:pt x="7272020" y="0"/>
                </a:lnTo>
              </a:path>
            </a:pathLst>
          </a:custGeom>
          <a:ln w="68580">
            <a:solidFill>
              <a:srgbClr val="002E6C"/>
            </a:solidFill>
          </a:ln>
        </p:spPr>
        <p:txBody>
          <a:bodyPr wrap="square" lIns="0" tIns="0" rIns="0" bIns="0" rtlCol="0"/>
          <a:lstStyle/>
          <a:p>
            <a:endParaRPr sz="1227"/>
          </a:p>
        </p:txBody>
      </p:sp>
      <p:sp>
        <p:nvSpPr>
          <p:cNvPr id="19" name="bg object 19"/>
          <p:cNvSpPr/>
          <p:nvPr/>
        </p:nvSpPr>
        <p:spPr>
          <a:xfrm>
            <a:off x="11759704" y="280222"/>
            <a:ext cx="0" cy="96116"/>
          </a:xfrm>
          <a:custGeom>
            <a:avLst/>
            <a:gdLst/>
            <a:ahLst/>
            <a:cxnLst/>
            <a:rect l="l" t="t" r="r" b="b"/>
            <a:pathLst>
              <a:path h="140970">
                <a:moveTo>
                  <a:pt x="0" y="0"/>
                </a:moveTo>
                <a:lnTo>
                  <a:pt x="0" y="140677"/>
                </a:lnTo>
              </a:path>
            </a:pathLst>
          </a:custGeom>
          <a:ln w="73583">
            <a:solidFill>
              <a:srgbClr val="002E6C"/>
            </a:solidFill>
          </a:ln>
        </p:spPr>
        <p:txBody>
          <a:bodyPr wrap="square" lIns="0" tIns="0" rIns="0" bIns="0" rtlCol="0"/>
          <a:lstStyle/>
          <a:p>
            <a:endParaRPr sz="1227"/>
          </a:p>
        </p:txBody>
      </p:sp>
      <p:pic>
        <p:nvPicPr>
          <p:cNvPr id="20" name="bg object 20"/>
          <p:cNvPicPr/>
          <p:nvPr/>
        </p:nvPicPr>
        <p:blipFill>
          <a:blip r:embed="rId8" cstate="print"/>
          <a:stretch>
            <a:fillRect/>
          </a:stretch>
        </p:blipFill>
        <p:spPr>
          <a:xfrm>
            <a:off x="302395" y="6603735"/>
            <a:ext cx="11415423" cy="137440"/>
          </a:xfrm>
          <a:prstGeom prst="rect">
            <a:avLst/>
          </a:prstGeom>
        </p:spPr>
      </p:pic>
      <p:sp>
        <p:nvSpPr>
          <p:cNvPr id="2" name="Holder 2"/>
          <p:cNvSpPr>
            <a:spLocks noGrp="1"/>
          </p:cNvSpPr>
          <p:nvPr>
            <p:ph type="title"/>
          </p:nvPr>
        </p:nvSpPr>
        <p:spPr>
          <a:xfrm>
            <a:off x="1414431" y="781874"/>
            <a:ext cx="7936753" cy="400110"/>
          </a:xfrm>
          <a:prstGeom prst="rect">
            <a:avLst/>
          </a:prstGeom>
        </p:spPr>
        <p:txBody>
          <a:bodyPr wrap="square" lIns="0" tIns="0" rIns="0" bIns="0">
            <a:spAutoFit/>
          </a:bodyPr>
          <a:lstStyle>
            <a:lvl1pPr>
              <a:defRPr sz="2600" b="1" i="0">
                <a:solidFill>
                  <a:srgbClr val="001F5F"/>
                </a:solidFill>
                <a:latin typeface="Source Sans 3"/>
                <a:cs typeface="Source Sans 3"/>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10/16/2024</a:t>
            </a:fld>
            <a:endParaRPr lang="en-US"/>
          </a:p>
        </p:txBody>
      </p:sp>
      <p:sp>
        <p:nvSpPr>
          <p:cNvPr id="6" name="Holder 6"/>
          <p:cNvSpPr>
            <a:spLocks noGrp="1"/>
          </p:cNvSpPr>
          <p:nvPr>
            <p:ph type="sldNum" sz="quarter" idx="7"/>
          </p:nvPr>
        </p:nvSpPr>
        <p:spPr>
          <a:xfrm>
            <a:off x="10082306" y="6384593"/>
            <a:ext cx="398431" cy="136319"/>
          </a:xfrm>
          <a:prstGeom prst="rect">
            <a:avLst/>
          </a:prstGeom>
        </p:spPr>
        <p:txBody>
          <a:bodyPr wrap="square" lIns="0" tIns="0" rIns="0" bIns="0">
            <a:spAutoFit/>
          </a:bodyPr>
          <a:lstStyle>
            <a:lvl1pPr>
              <a:defRPr sz="886" b="0" i="0">
                <a:solidFill>
                  <a:schemeClr val="tx1"/>
                </a:solidFill>
                <a:latin typeface="Source Sans 3"/>
                <a:cs typeface="Source Sans 3"/>
              </a:defRPr>
            </a:lvl1pPr>
          </a:lstStyle>
          <a:p>
            <a:pPr marL="25977">
              <a:spcBef>
                <a:spcPts val="55"/>
              </a:spcBef>
            </a:pPr>
            <a:fld id="{81D60167-4931-47E6-BA6A-407CBD079E47}" type="slidenum">
              <a:rPr lang="en-US" spc="-17" smtClean="0"/>
              <a:pPr marL="25977">
                <a:spcBef>
                  <a:spcPts val="55"/>
                </a:spcBef>
              </a:pPr>
              <a:t>‹#›</a:t>
            </a:fld>
            <a:endParaRPr lang="en-US" spc="-17" dirty="0"/>
          </a:p>
        </p:txBody>
      </p:sp>
    </p:spTree>
    <p:extLst>
      <p:ext uri="{BB962C8B-B14F-4D97-AF65-F5344CB8AC3E}">
        <p14:creationId xmlns:p14="http://schemas.microsoft.com/office/powerpoint/2010/main" val="3361767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rgbClr val="FF9A05"/>
            </a:gs>
            <a:gs pos="53000">
              <a:schemeClr val="bg2">
                <a:shade val="78000"/>
                <a:hueMod val="44000"/>
                <a:satMod val="200000"/>
                <a:lumMod val="69000"/>
              </a:schemeClr>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D8BD707-D9CF-40AE-B4C6-C98DA3205C09}" type="datetimeFigureOut">
              <a:rPr lang="en-US" smtClean="0"/>
              <a:t>10/16/2024</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marL="25977">
              <a:spcBef>
                <a:spcPts val="55"/>
              </a:spcBef>
            </a:pPr>
            <a:fld id="{81D60167-4931-47E6-BA6A-407CBD079E47}" type="slidenum">
              <a:rPr lang="en-US" spc="-17" smtClean="0"/>
              <a:pPr marL="25977">
                <a:spcBef>
                  <a:spcPts val="55"/>
                </a:spcBef>
              </a:pPr>
              <a:t>‹#›</a:t>
            </a:fld>
            <a:endParaRPr lang="en-US" spc="-17" dirty="0"/>
          </a:p>
        </p:txBody>
      </p:sp>
    </p:spTree>
    <p:extLst>
      <p:ext uri="{BB962C8B-B14F-4D97-AF65-F5344CB8AC3E}">
        <p14:creationId xmlns:p14="http://schemas.microsoft.com/office/powerpoint/2010/main" val="254359993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video" Target="https://www.youtube.com/embed/fgd-osFId00?list=PL-BF3N9rHBLJjjiMk-sjhfoRZObMhBNY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ready.gov/sites/default/files/2020-04/ready_business_inland-flooding-toolkit.pdf"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hyperlink" Target="https://resilience.climate.gov/pages/learn-more"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DA8200"/>
            </a:gs>
            <a:gs pos="53000">
              <a:schemeClr val="bg2">
                <a:shade val="78000"/>
                <a:hueMod val="44000"/>
                <a:satMod val="200000"/>
                <a:lumMod val="69000"/>
              </a:schemeClr>
            </a:gs>
          </a:gsLst>
          <a:lin ang="2520000" scaled="0"/>
          <a:tileRect/>
        </a:gradFill>
        <a:effectLst/>
      </p:bgPr>
    </p:bg>
    <p:spTree>
      <p:nvGrpSpPr>
        <p:cNvPr id="1" name=""/>
        <p:cNvGrpSpPr/>
        <p:nvPr/>
      </p:nvGrpSpPr>
      <p:grpSpPr>
        <a:xfrm>
          <a:off x="0" y="0"/>
          <a:ext cx="0" cy="0"/>
          <a:chOff x="0" y="0"/>
          <a:chExt cx="0" cy="0"/>
        </a:xfrm>
      </p:grpSpPr>
      <p:pic>
        <p:nvPicPr>
          <p:cNvPr id="4" name="Picture 3" descr="Illuminated San Francisco City Hall">
            <a:extLst>
              <a:ext uri="{FF2B5EF4-FFF2-40B4-BE49-F238E27FC236}">
                <a16:creationId xmlns:a16="http://schemas.microsoft.com/office/drawing/2014/main" id="{45783029-DFB8-B9D4-C234-6A2EE6D0F3EE}"/>
              </a:ext>
            </a:extLst>
          </p:cNvPr>
          <p:cNvPicPr>
            <a:picLocks noChangeAspect="1"/>
          </p:cNvPicPr>
          <p:nvPr/>
        </p:nvPicPr>
        <p:blipFill>
          <a:blip r:embed="rId2"/>
          <a:srcRect t="25781" r="1" b="25781"/>
          <a:stretch/>
        </p:blipFill>
        <p:spPr>
          <a:xfrm>
            <a:off x="804671" y="2153409"/>
            <a:ext cx="3759105" cy="1215420"/>
          </a:xfrm>
          <a:prstGeom prst="rect">
            <a:avLst/>
          </a:prstGeom>
        </p:spPr>
      </p:pic>
      <p:pic>
        <p:nvPicPr>
          <p:cNvPr id="3" name="Picture 2" descr="A blue and orange text on a black background&#10;&#10;Description automatically generated">
            <a:extLst>
              <a:ext uri="{FF2B5EF4-FFF2-40B4-BE49-F238E27FC236}">
                <a16:creationId xmlns:a16="http://schemas.microsoft.com/office/drawing/2014/main" id="{AE959A04-984E-8FF0-47CC-413433F09044}"/>
              </a:ext>
            </a:extLst>
          </p:cNvPr>
          <p:cNvPicPr>
            <a:picLocks noChangeAspect="1"/>
          </p:cNvPicPr>
          <p:nvPr/>
        </p:nvPicPr>
        <p:blipFill>
          <a:blip r:embed="rId3"/>
          <a:stretch>
            <a:fillRect/>
          </a:stretch>
        </p:blipFill>
        <p:spPr>
          <a:xfrm>
            <a:off x="804672" y="3462198"/>
            <a:ext cx="3759105" cy="1221709"/>
          </a:xfrm>
          <a:prstGeom prst="rect">
            <a:avLst/>
          </a:prstGeom>
        </p:spPr>
      </p:pic>
      <p:sp>
        <p:nvSpPr>
          <p:cNvPr id="2" name="TextBox 1">
            <a:extLst>
              <a:ext uri="{FF2B5EF4-FFF2-40B4-BE49-F238E27FC236}">
                <a16:creationId xmlns:a16="http://schemas.microsoft.com/office/drawing/2014/main" id="{74C0EA44-2DAB-1447-A486-134A3331F1C5}"/>
              </a:ext>
            </a:extLst>
          </p:cNvPr>
          <p:cNvSpPr txBox="1"/>
          <p:nvPr/>
        </p:nvSpPr>
        <p:spPr>
          <a:xfrm>
            <a:off x="4967591" y="862520"/>
            <a:ext cx="7736732" cy="5198452"/>
          </a:xfrm>
          <a:prstGeom prst="rect">
            <a:avLst/>
          </a:prstGeom>
        </p:spPr>
        <p:txBody>
          <a:bodyPr vert="horz" lIns="91440" tIns="45720" rIns="91440" bIns="45720" rtlCol="0" anchor="ctr">
            <a:noAutofit/>
          </a:bodyPr>
          <a:lstStyle/>
          <a:p>
            <a:pPr>
              <a:lnSpc>
                <a:spcPct val="90000"/>
              </a:lnSpc>
              <a:spcAft>
                <a:spcPts val="600"/>
              </a:spcAft>
            </a:pPr>
            <a:r>
              <a:rPr lang="en-US" sz="4000" b="1" dirty="0">
                <a:solidFill>
                  <a:srgbClr val="FFA219"/>
                </a:solidFill>
              </a:rPr>
              <a:t>CTCPA TOWN HALL MEETING: </a:t>
            </a:r>
          </a:p>
          <a:p>
            <a:pPr indent="-228600">
              <a:lnSpc>
                <a:spcPct val="90000"/>
              </a:lnSpc>
              <a:spcAft>
                <a:spcPts val="600"/>
              </a:spcAft>
              <a:buFont typeface="Arial" panose="020B0604020202020204" pitchFamily="34" charset="0"/>
              <a:buChar char="•"/>
            </a:pPr>
            <a:endParaRPr lang="en-US" sz="4000" b="1" dirty="0">
              <a:solidFill>
                <a:srgbClr val="D07C00"/>
              </a:solidFill>
            </a:endParaRPr>
          </a:p>
          <a:p>
            <a:pPr>
              <a:lnSpc>
                <a:spcPct val="90000"/>
              </a:lnSpc>
              <a:spcAft>
                <a:spcPts val="600"/>
              </a:spcAft>
            </a:pPr>
            <a:r>
              <a:rPr lang="en-US" sz="4000" b="1" dirty="0">
                <a:solidFill>
                  <a:srgbClr val="FFA219"/>
                </a:solidFill>
              </a:rPr>
              <a:t>EMERGENCY PREPAREDNESS AND DISASTER RECOVERY </a:t>
            </a:r>
          </a:p>
        </p:txBody>
      </p:sp>
    </p:spTree>
    <p:extLst>
      <p:ext uri="{BB962C8B-B14F-4D97-AF65-F5344CB8AC3E}">
        <p14:creationId xmlns:p14="http://schemas.microsoft.com/office/powerpoint/2010/main" val="2400642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868B94-4455-7812-18E1-1B34ABA0DC8E}"/>
              </a:ext>
            </a:extLst>
          </p:cNvPr>
          <p:cNvPicPr>
            <a:picLocks noChangeAspect="1"/>
          </p:cNvPicPr>
          <p:nvPr/>
        </p:nvPicPr>
        <p:blipFill>
          <a:blip r:embed="rId2"/>
          <a:stretch>
            <a:fillRect/>
          </a:stretch>
        </p:blipFill>
        <p:spPr>
          <a:xfrm>
            <a:off x="342985" y="418171"/>
            <a:ext cx="11588820" cy="6082990"/>
          </a:xfrm>
          <a:prstGeom prst="rect">
            <a:avLst/>
          </a:prstGeom>
          <a:ln>
            <a:noFill/>
          </a:ln>
        </p:spPr>
      </p:pic>
    </p:spTree>
    <p:extLst>
      <p:ext uri="{BB962C8B-B14F-4D97-AF65-F5344CB8AC3E}">
        <p14:creationId xmlns:p14="http://schemas.microsoft.com/office/powerpoint/2010/main" val="3604707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s holding each other's wrists and interlinked to form a circle">
            <a:extLst>
              <a:ext uri="{FF2B5EF4-FFF2-40B4-BE49-F238E27FC236}">
                <a16:creationId xmlns:a16="http://schemas.microsoft.com/office/drawing/2014/main" id="{E9FF81C2-1511-767A-422F-1B20D0D827B8}"/>
              </a:ext>
            </a:extLst>
          </p:cNvPr>
          <p:cNvPicPr>
            <a:picLocks noChangeAspect="1"/>
          </p:cNvPicPr>
          <p:nvPr/>
        </p:nvPicPr>
        <p:blipFill>
          <a:blip r:embed="rId3"/>
          <a:srcRect l="25489" r="21852" b="-2"/>
          <a:stretch/>
        </p:blipFill>
        <p:spPr>
          <a:xfrm>
            <a:off x="-1" y="-2"/>
            <a:ext cx="3012511" cy="6858002"/>
          </a:xfrm>
          <a:prstGeom prst="rect">
            <a:avLst/>
          </a:prstGeom>
        </p:spPr>
      </p:pic>
      <p:sp>
        <p:nvSpPr>
          <p:cNvPr id="3" name="TextBox 2">
            <a:extLst>
              <a:ext uri="{FF2B5EF4-FFF2-40B4-BE49-F238E27FC236}">
                <a16:creationId xmlns:a16="http://schemas.microsoft.com/office/drawing/2014/main" id="{CB444C95-AAA7-5BE5-BD95-6E3794B61758}"/>
              </a:ext>
            </a:extLst>
          </p:cNvPr>
          <p:cNvSpPr txBox="1"/>
          <p:nvPr/>
        </p:nvSpPr>
        <p:spPr>
          <a:xfrm>
            <a:off x="3144032" y="-966281"/>
            <a:ext cx="11207508" cy="8231377"/>
          </a:xfrm>
          <a:prstGeom prst="rect">
            <a:avLst/>
          </a:prstGeom>
        </p:spPr>
        <p:txBody>
          <a:bodyPr vert="horz" lIns="91440" tIns="45720" rIns="91440" bIns="45720" rtlCol="0" anchor="ctr">
            <a:noAutofit/>
          </a:bodyPr>
          <a:lstStyle/>
          <a:p>
            <a:pPr marR="0" lvl="0" fontAlgn="auto">
              <a:lnSpc>
                <a:spcPct val="90000"/>
              </a:lnSpc>
              <a:spcBef>
                <a:spcPts val="903"/>
              </a:spcBef>
              <a:spcAft>
                <a:spcPts val="0"/>
              </a:spcAft>
              <a:buClrTx/>
              <a:buSzTx/>
              <a:tabLst/>
              <a:defRPr/>
            </a:pPr>
            <a:r>
              <a:rPr kumimoji="0" lang="en-US" sz="2200" b="1" i="0" u="none" strike="noStrike" cap="none" spc="0" normalizeH="0" baseline="0" noProof="0" dirty="0">
                <a:ln>
                  <a:noFill/>
                </a:ln>
                <a:effectLst/>
                <a:uLnTx/>
                <a:uFillTx/>
              </a:rPr>
              <a:t>IMPORTANT STEPS </a:t>
            </a:r>
            <a:r>
              <a:rPr lang="en-US" sz="2200" b="1" dirty="0"/>
              <a:t>A BUSINESS CAN TAKE: </a:t>
            </a:r>
            <a:endParaRPr kumimoji="0" lang="en-US" sz="2200" b="1" i="0" u="none" strike="noStrike" cap="none" spc="0" normalizeH="0" baseline="0" noProof="0" dirty="0">
              <a:ln>
                <a:noFill/>
              </a:ln>
              <a:effectLst/>
              <a:uLnTx/>
              <a:uFillTx/>
            </a:endParaRPr>
          </a:p>
          <a:p>
            <a:pPr marR="0" lvl="0" fontAlgn="auto">
              <a:lnSpc>
                <a:spcPct val="90000"/>
              </a:lnSpc>
              <a:spcBef>
                <a:spcPts val="678"/>
              </a:spcBef>
              <a:spcAft>
                <a:spcPts val="0"/>
              </a:spcAft>
              <a:buClrTx/>
              <a:buSzTx/>
              <a:tabLst/>
              <a:defRPr/>
            </a:pPr>
            <a:r>
              <a:rPr kumimoji="0" lang="en-US" sz="2200" b="1" i="0" u="none" strike="noStrike" cap="none" spc="0" normalizeH="0" baseline="0" noProof="0" dirty="0">
                <a:ln>
                  <a:noFill/>
                </a:ln>
                <a:effectLst/>
                <a:uLnTx/>
                <a:uFillTx/>
              </a:rPr>
              <a:t>Essential</a:t>
            </a:r>
            <a:r>
              <a:rPr kumimoji="0" lang="en-US" sz="2200" b="1" i="0" u="none" strike="noStrike" cap="none" spc="-27" normalizeH="0" baseline="0" noProof="0" dirty="0">
                <a:ln>
                  <a:noFill/>
                </a:ln>
                <a:effectLst/>
                <a:uLnTx/>
                <a:uFillTx/>
              </a:rPr>
              <a:t> </a:t>
            </a:r>
            <a:r>
              <a:rPr kumimoji="0" lang="en-US" sz="2200" b="1" i="0" u="none" strike="noStrike" cap="none" spc="-7" normalizeH="0" baseline="0" noProof="0" dirty="0">
                <a:ln>
                  <a:noFill/>
                </a:ln>
                <a:effectLst/>
                <a:uLnTx/>
                <a:uFillTx/>
              </a:rPr>
              <a:t>Contacts – Plan for internet/communication outage</a:t>
            </a:r>
          </a:p>
          <a:p>
            <a:pPr marR="0" lvl="0" fontAlgn="auto">
              <a:lnSpc>
                <a:spcPct val="90000"/>
              </a:lnSpc>
              <a:spcBef>
                <a:spcPts val="678"/>
              </a:spcBef>
              <a:spcAft>
                <a:spcPts val="0"/>
              </a:spcAft>
              <a:buClrTx/>
              <a:buSzTx/>
              <a:tabLst/>
              <a:defRPr/>
            </a:pPr>
            <a:endParaRPr kumimoji="0" lang="en-US" sz="2200" b="0" i="0" u="none" strike="noStrike" cap="none" spc="0" normalizeH="0" baseline="0" noProof="0" dirty="0">
              <a:ln>
                <a:noFill/>
              </a:ln>
              <a:effectLst/>
              <a:uLnTx/>
              <a:uFillTx/>
            </a:endParaRPr>
          </a:p>
          <a:p>
            <a:pPr marL="8659" marR="5195" lvl="0" indent="-228600" fontAlgn="auto">
              <a:lnSpc>
                <a:spcPct val="90000"/>
              </a:lnSpc>
              <a:spcBef>
                <a:spcPts val="583"/>
              </a:spcBef>
              <a:spcAft>
                <a:spcPts val="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rPr>
              <a:t>Maintain </a:t>
            </a:r>
            <a:r>
              <a:rPr kumimoji="0" lang="en-US" sz="2200" b="0" i="0" u="none" strike="noStrike" cap="none" spc="-14" normalizeH="0" baseline="0" noProof="0" dirty="0">
                <a:ln>
                  <a:noFill/>
                </a:ln>
                <a:effectLst/>
                <a:uLnTx/>
                <a:uFillTx/>
              </a:rPr>
              <a:t>up-</a:t>
            </a:r>
            <a:r>
              <a:rPr kumimoji="0" lang="en-US" sz="2200" b="0" i="0" u="none" strike="noStrike" cap="none" spc="-7" normalizeH="0" baseline="0" noProof="0" dirty="0">
                <a:ln>
                  <a:noFill/>
                </a:ln>
                <a:effectLst/>
                <a:uLnTx/>
                <a:uFillTx/>
              </a:rPr>
              <a:t>to-date</a:t>
            </a:r>
            <a:r>
              <a:rPr kumimoji="0" lang="en-US" sz="2200" b="0" i="0" u="none" strike="noStrike" cap="none" spc="-14" normalizeH="0" baseline="0" noProof="0" dirty="0">
                <a:ln>
                  <a:noFill/>
                </a:ln>
                <a:effectLst/>
                <a:uLnTx/>
                <a:uFillTx/>
              </a:rPr>
              <a:t> </a:t>
            </a:r>
            <a:r>
              <a:rPr kumimoji="0" lang="en-US" sz="2200" b="0" i="0" u="none" strike="noStrike" cap="none" spc="-7" normalizeH="0" baseline="0" noProof="0" dirty="0">
                <a:ln>
                  <a:noFill/>
                </a:ln>
                <a:effectLst/>
                <a:uLnTx/>
                <a:uFillTx/>
              </a:rPr>
              <a:t>contact</a:t>
            </a:r>
            <a:r>
              <a:rPr kumimoji="0" lang="en-US" sz="2200" b="0" i="0" u="none" strike="noStrike" cap="none" spc="-17" normalizeH="0" baseline="0" noProof="0" dirty="0">
                <a:ln>
                  <a:noFill/>
                </a:ln>
                <a:effectLst/>
                <a:uLnTx/>
                <a:uFillTx/>
              </a:rPr>
              <a:t> </a:t>
            </a:r>
            <a:r>
              <a:rPr kumimoji="0" lang="en-US" sz="2200" b="0" i="0" u="none" strike="noStrike" cap="none" spc="0" normalizeH="0" baseline="0" noProof="0" dirty="0">
                <a:ln>
                  <a:noFill/>
                </a:ln>
                <a:effectLst/>
                <a:uLnTx/>
                <a:uFillTx/>
              </a:rPr>
              <a:t>list</a:t>
            </a:r>
            <a:r>
              <a:rPr kumimoji="0" lang="en-US" sz="2200" b="0" i="0" u="none" strike="noStrike" cap="none" spc="-17" normalizeH="0" baseline="0" noProof="0" dirty="0">
                <a:ln>
                  <a:noFill/>
                </a:ln>
                <a:effectLst/>
                <a:uLnTx/>
                <a:uFillTx/>
              </a:rPr>
              <a:t> </a:t>
            </a:r>
            <a:r>
              <a:rPr kumimoji="0" lang="en-US" sz="2200" b="0" i="0" u="none" strike="noStrike" cap="none" spc="0" normalizeH="0" baseline="0" noProof="0" dirty="0">
                <a:ln>
                  <a:noFill/>
                </a:ln>
                <a:effectLst/>
                <a:uLnTx/>
                <a:uFillTx/>
              </a:rPr>
              <a:t>of</a:t>
            </a:r>
            <a:r>
              <a:rPr kumimoji="0" lang="en-US" sz="2200" b="0" i="0" u="none" strike="noStrike" cap="none" spc="-17" normalizeH="0" baseline="0" noProof="0" dirty="0">
                <a:ln>
                  <a:noFill/>
                </a:ln>
                <a:effectLst/>
                <a:uLnTx/>
                <a:uFillTx/>
              </a:rPr>
              <a:t> </a:t>
            </a:r>
            <a:r>
              <a:rPr kumimoji="0" lang="en-US" sz="2200" b="0" i="0" u="none" strike="noStrike" cap="none" spc="-7" normalizeH="0" baseline="0" noProof="0" dirty="0">
                <a:ln>
                  <a:noFill/>
                </a:ln>
                <a:effectLst/>
                <a:uLnTx/>
                <a:uFillTx/>
              </a:rPr>
              <a:t>employees</a:t>
            </a:r>
            <a:r>
              <a:rPr kumimoji="0" lang="en-US" sz="2200" b="0" i="0" u="none" strike="noStrike" cap="none" spc="-17" normalizeH="0" baseline="0" noProof="0" dirty="0">
                <a:ln>
                  <a:noFill/>
                </a:ln>
                <a:effectLst/>
                <a:uLnTx/>
                <a:uFillTx/>
              </a:rPr>
              <a:t> </a:t>
            </a:r>
            <a:r>
              <a:rPr kumimoji="0" lang="en-US" sz="2200" b="0" i="0" u="none" strike="noStrike" cap="none" spc="0" normalizeH="0" baseline="0" noProof="0" dirty="0">
                <a:ln>
                  <a:noFill/>
                </a:ln>
                <a:effectLst/>
                <a:uLnTx/>
                <a:uFillTx/>
              </a:rPr>
              <a:t>and</a:t>
            </a:r>
            <a:r>
              <a:rPr kumimoji="0" lang="en-US" sz="2200" b="0" i="0" u="none" strike="noStrike" cap="none" spc="-17" normalizeH="0" baseline="0" noProof="0" dirty="0">
                <a:ln>
                  <a:noFill/>
                </a:ln>
                <a:effectLst/>
                <a:uLnTx/>
                <a:uFillTx/>
              </a:rPr>
              <a:t> </a:t>
            </a:r>
            <a:r>
              <a:rPr kumimoji="0" lang="en-US" sz="2200" b="0" i="0" u="none" strike="noStrike" cap="none" spc="0" normalizeH="0" baseline="0" noProof="0" dirty="0">
                <a:ln>
                  <a:noFill/>
                </a:ln>
                <a:effectLst/>
                <a:uLnTx/>
                <a:uFillTx/>
              </a:rPr>
              <a:t>other</a:t>
            </a:r>
            <a:r>
              <a:rPr kumimoji="0" lang="en-US" sz="2200" b="0" i="0" u="none" strike="noStrike" cap="none" spc="-17" normalizeH="0" baseline="0" noProof="0" dirty="0">
                <a:ln>
                  <a:noFill/>
                </a:ln>
                <a:effectLst/>
                <a:uLnTx/>
                <a:uFillTx/>
              </a:rPr>
              <a:t> </a:t>
            </a:r>
            <a:r>
              <a:rPr kumimoji="0" lang="en-US" sz="2200" b="0" i="0" u="none" strike="noStrike" cap="none" spc="-7" normalizeH="0" baseline="0" noProof="0" dirty="0">
                <a:ln>
                  <a:noFill/>
                </a:ln>
                <a:effectLst/>
                <a:uLnTx/>
                <a:uFillTx/>
              </a:rPr>
              <a:t>relevant</a:t>
            </a:r>
          </a:p>
          <a:p>
            <a:pPr marR="5195" lvl="0" fontAlgn="auto">
              <a:lnSpc>
                <a:spcPct val="90000"/>
              </a:lnSpc>
              <a:spcBef>
                <a:spcPts val="583"/>
              </a:spcBef>
              <a:spcAft>
                <a:spcPts val="0"/>
              </a:spcAft>
              <a:buClrTx/>
              <a:buSzTx/>
              <a:tabLst/>
              <a:defRPr/>
            </a:pPr>
            <a:r>
              <a:rPr kumimoji="0" lang="en-US" sz="2200" b="0" i="0" u="none" strike="noStrike" cap="none" spc="-7" normalizeH="0" baseline="0" noProof="0" dirty="0">
                <a:ln>
                  <a:noFill/>
                </a:ln>
                <a:effectLst/>
                <a:uLnTx/>
                <a:uFillTx/>
              </a:rPr>
              <a:t>individuals</a:t>
            </a:r>
            <a:r>
              <a:rPr kumimoji="0" lang="en-US" sz="2200" b="0" i="0" u="none" strike="noStrike" cap="none" spc="-14" normalizeH="0" baseline="0" noProof="0" dirty="0">
                <a:ln>
                  <a:noFill/>
                </a:ln>
                <a:effectLst/>
                <a:uLnTx/>
                <a:uFillTx/>
              </a:rPr>
              <a:t> </a:t>
            </a:r>
            <a:r>
              <a:rPr kumimoji="0" lang="en-US" sz="2200" b="0" i="0" u="none" strike="noStrike" cap="none" spc="0" normalizeH="0" baseline="0" noProof="0" dirty="0">
                <a:ln>
                  <a:noFill/>
                </a:ln>
                <a:effectLst/>
                <a:uLnTx/>
                <a:uFillTx/>
              </a:rPr>
              <a:t>such</a:t>
            </a:r>
            <a:r>
              <a:rPr kumimoji="0" lang="en-US" sz="2200" b="0" i="0" u="none" strike="noStrike" cap="none" spc="-14" normalizeH="0" baseline="0" noProof="0" dirty="0">
                <a:ln>
                  <a:noFill/>
                </a:ln>
                <a:effectLst/>
                <a:uLnTx/>
                <a:uFillTx/>
              </a:rPr>
              <a:t> </a:t>
            </a:r>
            <a:r>
              <a:rPr kumimoji="0" lang="en-US" sz="2200" b="0" i="0" u="none" strike="noStrike" cap="none" spc="0" normalizeH="0" baseline="0" noProof="0" dirty="0">
                <a:ln>
                  <a:noFill/>
                </a:ln>
                <a:effectLst/>
                <a:uLnTx/>
                <a:uFillTx/>
              </a:rPr>
              <a:t>as</a:t>
            </a:r>
            <a:r>
              <a:rPr kumimoji="0" lang="en-US" sz="2200" b="0" i="0" u="none" strike="noStrike" cap="none" spc="-17" normalizeH="0" baseline="0" noProof="0" dirty="0">
                <a:ln>
                  <a:noFill/>
                </a:ln>
                <a:effectLst/>
                <a:uLnTx/>
                <a:uFillTx/>
              </a:rPr>
              <a:t> </a:t>
            </a:r>
            <a:r>
              <a:rPr kumimoji="0" lang="en-US" sz="2200" b="0" i="0" u="none" strike="noStrike" cap="none" spc="0" normalizeH="0" baseline="0" noProof="0" dirty="0">
                <a:ln>
                  <a:noFill/>
                </a:ln>
                <a:effectLst/>
                <a:uLnTx/>
                <a:uFillTx/>
              </a:rPr>
              <a:t>your</a:t>
            </a:r>
            <a:r>
              <a:rPr kumimoji="0" lang="en-US" sz="2200" b="0" i="0" u="none" strike="noStrike" cap="none" spc="-17" normalizeH="0" baseline="0" noProof="0" dirty="0">
                <a:ln>
                  <a:noFill/>
                </a:ln>
                <a:effectLst/>
                <a:uLnTx/>
                <a:uFillTx/>
              </a:rPr>
              <a:t> </a:t>
            </a:r>
            <a:r>
              <a:rPr kumimoji="0" lang="en-US" sz="2200" b="0" i="0" u="none" strike="noStrike" cap="none" spc="-7" normalizeH="0" baseline="0" noProof="0" dirty="0">
                <a:ln>
                  <a:noFill/>
                </a:ln>
                <a:effectLst/>
                <a:uLnTx/>
                <a:uFillTx/>
              </a:rPr>
              <a:t>insurance</a:t>
            </a:r>
            <a:r>
              <a:rPr kumimoji="0" lang="en-US" sz="2200" b="0" i="0" u="none" strike="noStrike" cap="none" spc="-14" normalizeH="0" baseline="0" noProof="0" dirty="0">
                <a:ln>
                  <a:noFill/>
                </a:ln>
                <a:effectLst/>
                <a:uLnTx/>
                <a:uFillTx/>
              </a:rPr>
              <a:t> </a:t>
            </a:r>
            <a:r>
              <a:rPr kumimoji="0" lang="en-US" sz="2200" b="0" i="0" u="none" strike="noStrike" cap="none" spc="0" normalizeH="0" baseline="0" noProof="0" dirty="0">
                <a:ln>
                  <a:noFill/>
                </a:ln>
                <a:effectLst/>
                <a:uLnTx/>
                <a:uFillTx/>
              </a:rPr>
              <a:t>agent,</a:t>
            </a:r>
            <a:r>
              <a:rPr kumimoji="0" lang="en-US" sz="2200" b="0" i="0" u="none" strike="noStrike" cap="none" spc="-17" normalizeH="0" baseline="0" noProof="0" dirty="0">
                <a:ln>
                  <a:noFill/>
                </a:ln>
                <a:effectLst/>
                <a:uLnTx/>
                <a:uFillTx/>
              </a:rPr>
              <a:t> </a:t>
            </a:r>
            <a:r>
              <a:rPr kumimoji="0" lang="en-US" sz="2200" b="0" i="0" u="none" strike="noStrike" cap="none" spc="-7" normalizeH="0" baseline="0" noProof="0" dirty="0">
                <a:ln>
                  <a:noFill/>
                </a:ln>
                <a:effectLst/>
                <a:uLnTx/>
                <a:uFillTx/>
              </a:rPr>
              <a:t>accountant,</a:t>
            </a:r>
            <a:r>
              <a:rPr kumimoji="0" lang="en-US" sz="2200" b="0" i="0" u="none" strike="noStrike" cap="none" spc="-20" normalizeH="0" baseline="0" noProof="0" dirty="0">
                <a:ln>
                  <a:noFill/>
                </a:ln>
                <a:effectLst/>
                <a:uLnTx/>
                <a:uFillTx/>
              </a:rPr>
              <a:t> </a:t>
            </a:r>
            <a:r>
              <a:rPr kumimoji="0" lang="en-US" sz="2200" b="0" i="0" u="none" strike="noStrike" cap="none" spc="0" normalizeH="0" baseline="0" noProof="0" dirty="0">
                <a:ln>
                  <a:noFill/>
                </a:ln>
                <a:effectLst/>
                <a:uLnTx/>
                <a:uFillTx/>
              </a:rPr>
              <a:t>and</a:t>
            </a:r>
            <a:r>
              <a:rPr kumimoji="0" lang="en-US" sz="2200" b="0" i="0" u="none" strike="noStrike" cap="none" spc="-17" normalizeH="0" baseline="0" noProof="0" dirty="0">
                <a:ln>
                  <a:noFill/>
                </a:ln>
                <a:effectLst/>
                <a:uLnTx/>
                <a:uFillTx/>
              </a:rPr>
              <a:t> </a:t>
            </a:r>
            <a:r>
              <a:rPr kumimoji="0" lang="en-US" sz="2200" b="0" i="0" u="none" strike="noStrike" cap="none" spc="-7" normalizeH="0" baseline="0" noProof="0" dirty="0">
                <a:ln>
                  <a:noFill/>
                </a:ln>
                <a:effectLst/>
                <a:uLnTx/>
                <a:uFillTx/>
              </a:rPr>
              <a:t>attorney</a:t>
            </a:r>
            <a:r>
              <a:rPr kumimoji="0" lang="en-US" sz="2200" b="0" i="0" u="none" strike="noStrike" cap="none" spc="-17" normalizeH="0" baseline="0" noProof="0" dirty="0">
                <a:ln>
                  <a:noFill/>
                </a:ln>
                <a:effectLst/>
                <a:uLnTx/>
                <a:uFillTx/>
              </a:rPr>
              <a:t> </a:t>
            </a:r>
          </a:p>
          <a:p>
            <a:pPr marR="5195" lvl="0" fontAlgn="auto">
              <a:lnSpc>
                <a:spcPct val="90000"/>
              </a:lnSpc>
              <a:spcBef>
                <a:spcPts val="583"/>
              </a:spcBef>
              <a:spcAft>
                <a:spcPts val="0"/>
              </a:spcAft>
              <a:buClrTx/>
              <a:buSzTx/>
              <a:tabLst/>
              <a:defRPr/>
            </a:pPr>
            <a:endParaRPr kumimoji="0" lang="en-US" sz="2200" b="0" i="0" u="none" strike="noStrike" cap="none" spc="0" normalizeH="0" baseline="0" noProof="0" dirty="0">
              <a:ln>
                <a:noFill/>
              </a:ln>
              <a:effectLst/>
              <a:uLnTx/>
              <a:uFillTx/>
            </a:endParaRPr>
          </a:p>
          <a:p>
            <a:pPr marL="8659" marR="2955269" lvl="0" indent="-228600" fontAlgn="auto">
              <a:lnSpc>
                <a:spcPct val="90000"/>
              </a:lnSpc>
              <a:spcBef>
                <a:spcPts val="0"/>
              </a:spcBef>
              <a:spcAft>
                <a:spcPts val="0"/>
              </a:spcAft>
              <a:buClrTx/>
              <a:buSzTx/>
              <a:buFont typeface="Arial" panose="020B0604020202020204" pitchFamily="34" charset="0"/>
              <a:buChar char="•"/>
              <a:tabLst/>
              <a:defRPr/>
            </a:pPr>
            <a:r>
              <a:rPr kumimoji="0" lang="en-US" sz="2200" b="0" i="0" u="none" strike="noStrike" cap="none" spc="-7" normalizeH="0" baseline="0" noProof="0" dirty="0">
                <a:ln>
                  <a:noFill/>
                </a:ln>
                <a:effectLst/>
                <a:uLnTx/>
                <a:uFillTx/>
              </a:rPr>
              <a:t>Essential contacts </a:t>
            </a:r>
            <a:r>
              <a:rPr kumimoji="0" lang="en-US" sz="2200" b="0" i="0" u="none" strike="noStrike" cap="none" spc="0" normalizeH="0" baseline="0" noProof="0" dirty="0">
                <a:ln>
                  <a:noFill/>
                </a:ln>
                <a:effectLst/>
                <a:uLnTx/>
                <a:uFillTx/>
              </a:rPr>
              <a:t>should</a:t>
            </a:r>
            <a:r>
              <a:rPr kumimoji="0" lang="en-US" sz="2200" b="0" i="0" u="none" strike="noStrike" cap="none" spc="-31" normalizeH="0" baseline="0" noProof="0" dirty="0">
                <a:ln>
                  <a:noFill/>
                </a:ln>
                <a:effectLst/>
                <a:uLnTx/>
                <a:uFillTx/>
              </a:rPr>
              <a:t> </a:t>
            </a:r>
            <a:r>
              <a:rPr kumimoji="0" lang="en-US" sz="2200" b="0" i="0" u="none" strike="noStrike" cap="none" spc="-17" normalizeH="0" baseline="0" noProof="0" dirty="0">
                <a:ln>
                  <a:noFill/>
                </a:ln>
                <a:effectLst/>
                <a:uLnTx/>
                <a:uFillTx/>
              </a:rPr>
              <a:t>be</a:t>
            </a:r>
            <a:r>
              <a:rPr lang="en-US" sz="2200" spc="-17" dirty="0"/>
              <a:t> </a:t>
            </a:r>
            <a:r>
              <a:rPr kumimoji="0" lang="en-US" sz="2200" b="0" i="0" u="none" strike="noStrike" cap="none" spc="-7" normalizeH="0" baseline="0" noProof="0" dirty="0">
                <a:ln>
                  <a:noFill/>
                </a:ln>
                <a:effectLst/>
                <a:uLnTx/>
                <a:uFillTx/>
              </a:rPr>
              <a:t>maintained electronically </a:t>
            </a:r>
            <a:r>
              <a:rPr kumimoji="0" lang="en-US" sz="2200" b="0" i="0" u="none" strike="noStrike" cap="none" spc="0" normalizeH="0" baseline="0" noProof="0" dirty="0">
                <a:ln>
                  <a:noFill/>
                </a:ln>
                <a:effectLst/>
                <a:uLnTx/>
                <a:uFillTx/>
              </a:rPr>
              <a:t>and</a:t>
            </a:r>
            <a:r>
              <a:rPr kumimoji="0" lang="en-US" sz="2200" b="0" i="0" u="none" strike="noStrike" cap="none" spc="-7" normalizeH="0" baseline="0" noProof="0" dirty="0">
                <a:ln>
                  <a:noFill/>
                </a:ln>
                <a:effectLst/>
                <a:uLnTx/>
                <a:uFillTx/>
              </a:rPr>
              <a:t> </a:t>
            </a:r>
            <a:r>
              <a:rPr kumimoji="0" lang="en-US" sz="2200" b="0" i="0" u="none" strike="noStrike" cap="none" spc="0" normalizeH="0" baseline="0" noProof="0" dirty="0">
                <a:ln>
                  <a:noFill/>
                </a:ln>
                <a:effectLst/>
                <a:uLnTx/>
                <a:uFillTx/>
              </a:rPr>
              <a:t>in</a:t>
            </a:r>
            <a:r>
              <a:rPr kumimoji="0" lang="en-US" sz="2200" b="0" i="0" u="none" strike="noStrike" cap="none" spc="-10" normalizeH="0" baseline="0" noProof="0" dirty="0">
                <a:ln>
                  <a:noFill/>
                </a:ln>
                <a:effectLst/>
                <a:uLnTx/>
                <a:uFillTx/>
              </a:rPr>
              <a:t> </a:t>
            </a:r>
            <a:r>
              <a:rPr kumimoji="0" lang="en-US" sz="2200" b="0" i="0" u="none" strike="noStrike" cap="none" spc="0" normalizeH="0" baseline="0" noProof="0" dirty="0">
                <a:ln>
                  <a:noFill/>
                </a:ln>
                <a:effectLst/>
                <a:uLnTx/>
                <a:uFillTx/>
              </a:rPr>
              <a:t>print</a:t>
            </a:r>
            <a:r>
              <a:rPr lang="en-US" sz="2200" dirty="0"/>
              <a:t> – save to USB and other devices to back-up data.</a:t>
            </a:r>
          </a:p>
          <a:p>
            <a:pPr marL="8659" marR="2955269" lvl="0" indent="-228600" fontAlgn="auto">
              <a:lnSpc>
                <a:spcPct val="90000"/>
              </a:lnSpc>
              <a:spcBef>
                <a:spcPts val="0"/>
              </a:spcBef>
              <a:spcAft>
                <a:spcPts val="0"/>
              </a:spcAft>
              <a:buClrTx/>
              <a:buSzTx/>
              <a:buFont typeface="Arial" panose="020B0604020202020204" pitchFamily="34" charset="0"/>
              <a:buChar char="•"/>
              <a:tabLst/>
              <a:defRPr/>
            </a:pPr>
            <a:endParaRPr kumimoji="0" lang="en-US" sz="2200" b="0" i="0" u="none" strike="noStrike" cap="none" spc="-10" normalizeH="0" baseline="0" noProof="0" dirty="0">
              <a:ln>
                <a:noFill/>
              </a:ln>
              <a:effectLst/>
              <a:uLnTx/>
              <a:uFillTx/>
            </a:endParaRPr>
          </a:p>
          <a:p>
            <a:pPr marL="8659" marR="2955269" lvl="0" indent="-228600" fontAlgn="auto">
              <a:lnSpc>
                <a:spcPct val="90000"/>
              </a:lnSpc>
              <a:spcBef>
                <a:spcPts val="0"/>
              </a:spcBef>
              <a:spcAft>
                <a:spcPts val="0"/>
              </a:spcAft>
              <a:buClrTx/>
              <a:buSzTx/>
              <a:buFont typeface="Arial" panose="020B0604020202020204" pitchFamily="34" charset="0"/>
              <a:buChar char="•"/>
              <a:tabLst/>
              <a:defRPr/>
            </a:pPr>
            <a:r>
              <a:rPr lang="en-US" sz="2200" spc="-10" dirty="0"/>
              <a:t>Confirm managers and HR team have current phone numbers and contact information for ALL employees. </a:t>
            </a:r>
          </a:p>
          <a:p>
            <a:pPr marR="2955269" lvl="0" fontAlgn="auto">
              <a:lnSpc>
                <a:spcPct val="90000"/>
              </a:lnSpc>
              <a:spcBef>
                <a:spcPts val="0"/>
              </a:spcBef>
              <a:spcAft>
                <a:spcPts val="0"/>
              </a:spcAft>
              <a:buClrTx/>
              <a:buSzTx/>
              <a:tabLst/>
              <a:defRPr/>
            </a:pPr>
            <a:endParaRPr lang="en-US" sz="2200" spc="-10" dirty="0"/>
          </a:p>
          <a:p>
            <a:pPr marR="2955269" lvl="0" fontAlgn="auto">
              <a:lnSpc>
                <a:spcPct val="90000"/>
              </a:lnSpc>
              <a:spcBef>
                <a:spcPts val="0"/>
              </a:spcBef>
              <a:spcAft>
                <a:spcPts val="0"/>
              </a:spcAft>
              <a:buClrTx/>
              <a:buSzTx/>
              <a:tabLst/>
              <a:defRPr/>
            </a:pPr>
            <a:r>
              <a:rPr lang="en-US" sz="2200" b="1" spc="-10" dirty="0"/>
              <a:t>STAGE AN EMERGENCY PLANNING DRILL WITH EMPLOYEES</a:t>
            </a:r>
            <a:endParaRPr kumimoji="0" lang="en-US" sz="2200" b="1" i="0" u="none" strike="noStrike" cap="none" spc="0" normalizeH="0" baseline="0" noProof="0" dirty="0">
              <a:ln>
                <a:noFill/>
              </a:ln>
              <a:effectLst/>
              <a:uLnTx/>
              <a:uFillTx/>
            </a:endParaRPr>
          </a:p>
          <a:p>
            <a:pPr marR="0" lvl="0" fontAlgn="auto">
              <a:lnSpc>
                <a:spcPct val="90000"/>
              </a:lnSpc>
              <a:spcBef>
                <a:spcPts val="631"/>
              </a:spcBef>
              <a:spcAft>
                <a:spcPts val="0"/>
              </a:spcAft>
              <a:buClrTx/>
              <a:buSzTx/>
              <a:tabLst/>
              <a:defRPr/>
            </a:pPr>
            <a:endParaRPr kumimoji="0" lang="en-US" b="0" i="0" u="none" strike="noStrike" cap="none" spc="0" normalizeH="0" baseline="0" noProof="0" dirty="0">
              <a:ln>
                <a:noFill/>
              </a:ln>
              <a:effectLst/>
              <a:uLnTx/>
              <a:uFillTx/>
            </a:endParaRPr>
          </a:p>
        </p:txBody>
      </p:sp>
    </p:spTree>
    <p:extLst>
      <p:ext uri="{BB962C8B-B14F-4D97-AF65-F5344CB8AC3E}">
        <p14:creationId xmlns:p14="http://schemas.microsoft.com/office/powerpoint/2010/main" val="532797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B52FF-E954-6D24-222A-4FAD8AC29ED6}"/>
              </a:ext>
            </a:extLst>
          </p:cNvPr>
          <p:cNvPicPr>
            <a:picLocks noChangeAspect="1"/>
          </p:cNvPicPr>
          <p:nvPr/>
        </p:nvPicPr>
        <p:blipFill>
          <a:blip r:embed="rId3"/>
          <a:srcRect l="15735" r="25032" b="1"/>
          <a:stretch/>
        </p:blipFill>
        <p:spPr>
          <a:xfrm>
            <a:off x="-1801404" y="184933"/>
            <a:ext cx="4935021" cy="6858002"/>
          </a:xfrm>
          <a:prstGeom prst="rect">
            <a:avLst/>
          </a:prstGeom>
        </p:spPr>
      </p:pic>
      <p:sp>
        <p:nvSpPr>
          <p:cNvPr id="3" name="TextBox 2">
            <a:extLst>
              <a:ext uri="{FF2B5EF4-FFF2-40B4-BE49-F238E27FC236}">
                <a16:creationId xmlns:a16="http://schemas.microsoft.com/office/drawing/2014/main" id="{8C989343-3DE3-1692-8791-DB1A746D0B61}"/>
              </a:ext>
            </a:extLst>
          </p:cNvPr>
          <p:cNvSpPr txBox="1"/>
          <p:nvPr/>
        </p:nvSpPr>
        <p:spPr>
          <a:xfrm>
            <a:off x="3301429" y="-181510"/>
            <a:ext cx="8061228" cy="6425013"/>
          </a:xfrm>
          <a:prstGeom prst="rect">
            <a:avLst/>
          </a:prstGeom>
        </p:spPr>
        <p:txBody>
          <a:bodyPr vert="horz" lIns="91440" tIns="45720" rIns="91440" bIns="45720" rtlCol="0" anchor="ctr">
            <a:noAutofit/>
          </a:bodyPr>
          <a:lstStyle/>
          <a:p>
            <a:pPr marR="0" lvl="0" fontAlgn="auto">
              <a:lnSpc>
                <a:spcPct val="90000"/>
              </a:lnSpc>
              <a:spcBef>
                <a:spcPts val="903"/>
              </a:spcBef>
              <a:spcAft>
                <a:spcPts val="0"/>
              </a:spcAft>
              <a:buClrTx/>
              <a:buSzTx/>
              <a:tabLst/>
              <a:defRPr/>
            </a:pPr>
            <a:r>
              <a:rPr lang="en-US" sz="2000" b="1" spc="-7" dirty="0"/>
              <a:t>PROTECT PEOPLE, DATA AND RESOURCES </a:t>
            </a:r>
            <a:r>
              <a:rPr kumimoji="0" lang="en-US" sz="2000" b="1" i="0" u="none" strike="noStrike" cap="none" spc="-24" normalizeH="0" baseline="0" noProof="0" dirty="0">
                <a:ln>
                  <a:noFill/>
                </a:ln>
                <a:effectLst/>
                <a:uLnTx/>
                <a:uFillTx/>
              </a:rPr>
              <a:t> </a:t>
            </a:r>
            <a:endParaRPr kumimoji="0" lang="en-US" sz="2000" b="0" i="0" u="none" strike="noStrike" cap="none" spc="0" normalizeH="0" baseline="0" noProof="0" dirty="0">
              <a:ln>
                <a:noFill/>
              </a:ln>
              <a:effectLst/>
              <a:uLnTx/>
              <a:uFillTx/>
            </a:endParaRPr>
          </a:p>
          <a:p>
            <a:pPr marR="0" lvl="0" fontAlgn="auto">
              <a:lnSpc>
                <a:spcPct val="90000"/>
              </a:lnSpc>
              <a:spcBef>
                <a:spcPts val="678"/>
              </a:spcBef>
              <a:spcAft>
                <a:spcPts val="0"/>
              </a:spcAft>
              <a:buClrTx/>
              <a:buSzTx/>
              <a:tabLst/>
              <a:defRPr/>
            </a:pPr>
            <a:r>
              <a:rPr lang="en-US" sz="2000" b="1" spc="-7" dirty="0"/>
              <a:t>Is your building, office or business park up to date with the latest building codes? </a:t>
            </a:r>
            <a:endParaRPr kumimoji="0" lang="en-US" sz="2000" b="0" i="0" u="none" strike="noStrike" cap="none" spc="0" normalizeH="0" baseline="0" noProof="0" dirty="0">
              <a:ln>
                <a:noFill/>
              </a:ln>
              <a:effectLst/>
              <a:uLnTx/>
              <a:uFillTx/>
            </a:endParaRPr>
          </a:p>
          <a:p>
            <a:pPr marL="465859" marR="3464" lvl="1" indent="-228600">
              <a:lnSpc>
                <a:spcPct val="90000"/>
              </a:lnSpc>
              <a:spcBef>
                <a:spcPts val="549"/>
              </a:spcBef>
              <a:buFont typeface="Arial" panose="020B0604020202020204" pitchFamily="34" charset="0"/>
              <a:buChar char="•"/>
              <a:defRPr/>
            </a:pPr>
            <a:r>
              <a:rPr lang="en-US" sz="2000" dirty="0"/>
              <a:t>Review your lease agreement: I</a:t>
            </a:r>
            <a:r>
              <a:rPr kumimoji="0" lang="en-US" sz="2000" b="0" i="0" u="none" strike="noStrike" cap="none" spc="0" normalizeH="0" baseline="0" noProof="0" dirty="0">
                <a:ln>
                  <a:noFill/>
                </a:ln>
                <a:effectLst/>
                <a:uLnTx/>
                <a:uFillTx/>
              </a:rPr>
              <a:t>f</a:t>
            </a:r>
            <a:r>
              <a:rPr kumimoji="0" lang="en-US" sz="2000" b="0" i="0" u="none" strike="noStrike" cap="none" spc="17" normalizeH="0" baseline="0" noProof="0" dirty="0">
                <a:ln>
                  <a:noFill/>
                </a:ln>
                <a:effectLst/>
                <a:uLnTx/>
                <a:uFillTx/>
              </a:rPr>
              <a:t> </a:t>
            </a:r>
            <a:r>
              <a:rPr kumimoji="0" lang="en-US" sz="2000" b="0" i="0" u="none" strike="noStrike" cap="none" spc="0" normalizeH="0" baseline="0" noProof="0" dirty="0">
                <a:ln>
                  <a:noFill/>
                </a:ln>
                <a:effectLst/>
                <a:uLnTx/>
                <a:uFillTx/>
              </a:rPr>
              <a:t>you</a:t>
            </a:r>
            <a:r>
              <a:rPr kumimoji="0" lang="en-US" sz="2000" b="0" i="0" u="none" strike="noStrike" cap="none" spc="20" normalizeH="0" baseline="0" noProof="0" dirty="0">
                <a:ln>
                  <a:noFill/>
                </a:ln>
                <a:effectLst/>
                <a:uLnTx/>
                <a:uFillTx/>
              </a:rPr>
              <a:t> </a:t>
            </a:r>
            <a:r>
              <a:rPr kumimoji="0" lang="en-US" sz="2000" b="0" i="0" u="none" strike="noStrike" cap="none" spc="0" normalizeH="0" baseline="0" noProof="0" dirty="0">
                <a:ln>
                  <a:noFill/>
                </a:ln>
                <a:effectLst/>
                <a:uLnTx/>
                <a:uFillTx/>
              </a:rPr>
              <a:t>lease</a:t>
            </a:r>
            <a:r>
              <a:rPr kumimoji="0" lang="en-US" sz="2000" b="0" i="0" u="none" strike="noStrike" cap="none" spc="24" normalizeH="0" baseline="0" noProof="0" dirty="0">
                <a:ln>
                  <a:noFill/>
                </a:ln>
                <a:effectLst/>
                <a:uLnTx/>
                <a:uFillTx/>
              </a:rPr>
              <a:t> </a:t>
            </a:r>
            <a:r>
              <a:rPr kumimoji="0" lang="en-US" sz="2000" b="0" i="0" u="none" strike="noStrike" cap="none" spc="0" normalizeH="0" baseline="0" noProof="0" dirty="0">
                <a:ln>
                  <a:noFill/>
                </a:ln>
                <a:effectLst/>
                <a:uLnTx/>
                <a:uFillTx/>
              </a:rPr>
              <a:t>your</a:t>
            </a:r>
            <a:r>
              <a:rPr kumimoji="0" lang="en-US" sz="2000" b="0" i="0" u="none" strike="noStrike" cap="none" spc="20" normalizeH="0" baseline="0" noProof="0" dirty="0">
                <a:ln>
                  <a:noFill/>
                </a:ln>
                <a:effectLst/>
                <a:uLnTx/>
                <a:uFillTx/>
              </a:rPr>
              <a:t> </a:t>
            </a:r>
            <a:r>
              <a:rPr kumimoji="0" lang="en-US" sz="2000" b="0" i="0" u="none" strike="noStrike" cap="none" spc="0" normalizeH="0" baseline="0" noProof="0" dirty="0">
                <a:ln>
                  <a:noFill/>
                </a:ln>
                <a:effectLst/>
                <a:uLnTx/>
                <a:uFillTx/>
              </a:rPr>
              <a:t>workspace,</a:t>
            </a:r>
            <a:r>
              <a:rPr kumimoji="0" lang="en-US" sz="2000" b="0" i="0" u="none" strike="noStrike" cap="none" spc="17" normalizeH="0" baseline="0" noProof="0" dirty="0">
                <a:ln>
                  <a:noFill/>
                </a:ln>
                <a:effectLst/>
                <a:uLnTx/>
                <a:uFillTx/>
              </a:rPr>
              <a:t> decisions about reopening or changes to the b</a:t>
            </a:r>
            <a:r>
              <a:rPr kumimoji="0" lang="en-US" sz="2000" b="0" i="0" u="none" strike="noStrike" cap="none" spc="0" normalizeH="0" baseline="0" noProof="0" dirty="0">
                <a:ln>
                  <a:noFill/>
                </a:ln>
                <a:effectLst/>
                <a:uLnTx/>
                <a:uFillTx/>
              </a:rPr>
              <a:t>uilding</a:t>
            </a:r>
            <a:r>
              <a:rPr kumimoji="0" lang="en-US" sz="2000" b="0" i="0" u="none" strike="noStrike" cap="none" spc="17" normalizeH="0" baseline="0" noProof="0" dirty="0">
                <a:ln>
                  <a:noFill/>
                </a:ln>
                <a:effectLst/>
                <a:uLnTx/>
                <a:uFillTx/>
              </a:rPr>
              <a:t> </a:t>
            </a:r>
            <a:r>
              <a:rPr kumimoji="0" lang="en-US" sz="2000" b="0" i="0" u="none" strike="noStrike" cap="none" spc="-14" normalizeH="0" baseline="0" noProof="0" dirty="0">
                <a:ln>
                  <a:noFill/>
                </a:ln>
                <a:effectLst/>
                <a:uLnTx/>
                <a:uFillTx/>
              </a:rPr>
              <a:t>after</a:t>
            </a:r>
            <a:r>
              <a:rPr kumimoji="0" lang="en-US" sz="2000" b="0" i="0" u="none" strike="noStrike" cap="none" spc="20" normalizeH="0" baseline="0" noProof="0" dirty="0">
                <a:ln>
                  <a:noFill/>
                </a:ln>
                <a:effectLst/>
                <a:uLnTx/>
                <a:uFillTx/>
              </a:rPr>
              <a:t> </a:t>
            </a:r>
            <a:r>
              <a:rPr kumimoji="0" lang="en-US" sz="2000" b="0" i="0" u="none" strike="noStrike" cap="none" spc="0" normalizeH="0" baseline="0" noProof="0" dirty="0">
                <a:ln>
                  <a:noFill/>
                </a:ln>
                <a:effectLst/>
                <a:uLnTx/>
                <a:uFillTx/>
              </a:rPr>
              <a:t>a</a:t>
            </a:r>
            <a:r>
              <a:rPr kumimoji="0" lang="en-US" sz="2000" b="0" i="0" u="none" strike="noStrike" cap="none" spc="20" normalizeH="0" baseline="0" noProof="0" dirty="0">
                <a:ln>
                  <a:noFill/>
                </a:ln>
                <a:effectLst/>
                <a:uLnTx/>
                <a:uFillTx/>
              </a:rPr>
              <a:t> </a:t>
            </a:r>
            <a:r>
              <a:rPr kumimoji="0" lang="en-US" sz="2000" b="0" i="0" u="none" strike="noStrike" cap="none" spc="-7" normalizeH="0" baseline="0" noProof="0" dirty="0">
                <a:ln>
                  <a:noFill/>
                </a:ln>
                <a:effectLst/>
                <a:uLnTx/>
                <a:uFillTx/>
              </a:rPr>
              <a:t>disaster </a:t>
            </a:r>
            <a:r>
              <a:rPr kumimoji="0" lang="en-US" sz="2000" b="0" i="0" u="none" strike="noStrike" cap="none" spc="0" normalizeH="0" baseline="0" noProof="0" dirty="0">
                <a:ln>
                  <a:noFill/>
                </a:ln>
                <a:effectLst/>
                <a:uLnTx/>
                <a:uFillTx/>
              </a:rPr>
              <a:t>may</a:t>
            </a:r>
            <a:r>
              <a:rPr kumimoji="0" lang="en-US" sz="2000" b="0" i="0" u="none" strike="noStrike" cap="none" spc="-17" normalizeH="0" baseline="0" noProof="0" dirty="0">
                <a:ln>
                  <a:noFill/>
                </a:ln>
                <a:effectLst/>
                <a:uLnTx/>
                <a:uFillTx/>
              </a:rPr>
              <a:t> </a:t>
            </a:r>
            <a:r>
              <a:rPr kumimoji="0" lang="en-US" sz="2000" b="0" i="0" u="none" strike="noStrike" cap="none" spc="0" normalizeH="0" baseline="0" noProof="0" dirty="0">
                <a:ln>
                  <a:noFill/>
                </a:ln>
                <a:effectLst/>
                <a:uLnTx/>
                <a:uFillTx/>
              </a:rPr>
              <a:t>be</a:t>
            </a:r>
            <a:r>
              <a:rPr kumimoji="0" lang="en-US" sz="2000" b="0" i="0" u="none" strike="noStrike" cap="none" spc="-10" normalizeH="0" baseline="0" noProof="0" dirty="0">
                <a:ln>
                  <a:noFill/>
                </a:ln>
                <a:effectLst/>
                <a:uLnTx/>
                <a:uFillTx/>
              </a:rPr>
              <a:t> </a:t>
            </a:r>
            <a:r>
              <a:rPr kumimoji="0" lang="en-US" sz="2000" b="0" i="0" u="none" strike="noStrike" cap="none" spc="0" normalizeH="0" baseline="0" noProof="0" dirty="0">
                <a:ln>
                  <a:noFill/>
                </a:ln>
                <a:effectLst/>
                <a:uLnTx/>
                <a:uFillTx/>
              </a:rPr>
              <a:t>made</a:t>
            </a:r>
            <a:r>
              <a:rPr kumimoji="0" lang="en-US" sz="2000" b="0" i="0" u="none" strike="noStrike" cap="none" spc="-10" normalizeH="0" baseline="0" noProof="0" dirty="0">
                <a:ln>
                  <a:noFill/>
                </a:ln>
                <a:effectLst/>
                <a:uLnTx/>
                <a:uFillTx/>
              </a:rPr>
              <a:t> </a:t>
            </a:r>
            <a:r>
              <a:rPr kumimoji="0" lang="en-US" sz="2000" b="0" i="0" u="none" strike="noStrike" cap="none" spc="-14" normalizeH="0" baseline="0" noProof="0" dirty="0">
                <a:ln>
                  <a:noFill/>
                </a:ln>
                <a:effectLst/>
                <a:uLnTx/>
                <a:uFillTx/>
              </a:rPr>
              <a:t> </a:t>
            </a:r>
            <a:r>
              <a:rPr kumimoji="0" lang="en-US" sz="2000" b="0" i="0" u="none" strike="noStrike" cap="none" spc="-7" normalizeH="0" baseline="0" noProof="0" dirty="0">
                <a:ln>
                  <a:noFill/>
                </a:ln>
                <a:effectLst/>
                <a:uLnTx/>
                <a:uFillTx/>
              </a:rPr>
              <a:t>without</a:t>
            </a:r>
            <a:r>
              <a:rPr kumimoji="0" lang="en-US" sz="2000" b="0" i="0" u="none" strike="noStrike" cap="none" spc="-14" normalizeH="0" baseline="0" noProof="0" dirty="0">
                <a:ln>
                  <a:noFill/>
                </a:ln>
                <a:effectLst/>
                <a:uLnTx/>
                <a:uFillTx/>
              </a:rPr>
              <a:t> </a:t>
            </a:r>
            <a:r>
              <a:rPr kumimoji="0" lang="en-US" sz="2000" b="0" i="0" u="none" strike="noStrike" cap="none" spc="0" normalizeH="0" baseline="0" noProof="0" dirty="0">
                <a:ln>
                  <a:noFill/>
                </a:ln>
                <a:effectLst/>
                <a:uLnTx/>
                <a:uFillTx/>
              </a:rPr>
              <a:t>your</a:t>
            </a:r>
            <a:r>
              <a:rPr kumimoji="0" lang="en-US" sz="2000" b="0" i="0" u="none" strike="noStrike" cap="none" spc="-14" normalizeH="0" baseline="0" noProof="0" dirty="0">
                <a:ln>
                  <a:noFill/>
                </a:ln>
                <a:effectLst/>
                <a:uLnTx/>
                <a:uFillTx/>
              </a:rPr>
              <a:t> </a:t>
            </a:r>
            <a:r>
              <a:rPr kumimoji="0" lang="en-US" sz="2000" b="0" i="0" u="none" strike="noStrike" cap="none" spc="0" normalizeH="0" baseline="0" noProof="0" dirty="0">
                <a:ln>
                  <a:noFill/>
                </a:ln>
                <a:effectLst/>
                <a:uLnTx/>
                <a:uFillTx/>
              </a:rPr>
              <a:t>input - </a:t>
            </a:r>
            <a:r>
              <a:rPr kumimoji="0" lang="en-US" sz="2000" b="0" i="0" u="none" strike="noStrike" cap="none" spc="-14" normalizeH="0" baseline="0" noProof="0" dirty="0">
                <a:ln>
                  <a:noFill/>
                </a:ln>
                <a:effectLst/>
                <a:uLnTx/>
                <a:uFillTx/>
              </a:rPr>
              <a:t> </a:t>
            </a:r>
            <a:r>
              <a:rPr kumimoji="0" lang="en-US" sz="2000" b="0" i="0" u="none" strike="noStrike" cap="none" spc="0" normalizeH="0" baseline="0" noProof="0" dirty="0">
                <a:ln>
                  <a:noFill/>
                </a:ln>
                <a:effectLst/>
                <a:uLnTx/>
                <a:uFillTx/>
              </a:rPr>
              <a:t>It</a:t>
            </a:r>
            <a:r>
              <a:rPr kumimoji="0" lang="en-US" sz="2000" b="0" i="0" u="none" strike="noStrike" cap="none" spc="-14" normalizeH="0" baseline="0" noProof="0" dirty="0">
                <a:ln>
                  <a:noFill/>
                </a:ln>
                <a:effectLst/>
                <a:uLnTx/>
                <a:uFillTx/>
              </a:rPr>
              <a:t> </a:t>
            </a:r>
            <a:r>
              <a:rPr kumimoji="0" lang="en-US" sz="2000" b="0" i="0" u="none" strike="noStrike" cap="none" spc="0" normalizeH="0" baseline="0" noProof="0" dirty="0">
                <a:ln>
                  <a:noFill/>
                </a:ln>
                <a:effectLst/>
                <a:uLnTx/>
                <a:uFillTx/>
              </a:rPr>
              <a:t>could</a:t>
            </a:r>
            <a:r>
              <a:rPr kumimoji="0" lang="en-US" sz="2000" b="0" i="0" u="none" strike="noStrike" cap="none" spc="-10" normalizeH="0" baseline="0" noProof="0" dirty="0">
                <a:ln>
                  <a:noFill/>
                </a:ln>
                <a:effectLst/>
                <a:uLnTx/>
                <a:uFillTx/>
              </a:rPr>
              <a:t> </a:t>
            </a:r>
            <a:r>
              <a:rPr kumimoji="0" lang="en-US" sz="2000" b="0" i="0" u="none" strike="noStrike" cap="none" spc="0" normalizeH="0" baseline="0" noProof="0" dirty="0">
                <a:ln>
                  <a:noFill/>
                </a:ln>
                <a:effectLst/>
                <a:uLnTx/>
                <a:uFillTx/>
              </a:rPr>
              <a:t>be</a:t>
            </a:r>
            <a:r>
              <a:rPr kumimoji="0" lang="en-US" sz="2000" b="0" i="0" u="none" strike="noStrike" cap="none" spc="-10" normalizeH="0" baseline="0" noProof="0" dirty="0">
                <a:ln>
                  <a:noFill/>
                </a:ln>
                <a:effectLst/>
                <a:uLnTx/>
                <a:uFillTx/>
              </a:rPr>
              <a:t> </a:t>
            </a:r>
            <a:r>
              <a:rPr kumimoji="0" lang="en-US" sz="2000" b="0" i="0" u="none" strike="noStrike" cap="none" spc="-7" normalizeH="0" baseline="0" noProof="0" dirty="0">
                <a:ln>
                  <a:noFill/>
                </a:ln>
                <a:effectLst/>
                <a:uLnTx/>
                <a:uFillTx/>
              </a:rPr>
              <a:t>beneficial</a:t>
            </a:r>
            <a:r>
              <a:rPr kumimoji="0" lang="en-US" sz="2000" b="0" i="0" u="none" strike="noStrike" cap="none" spc="-14" normalizeH="0" baseline="0" noProof="0" dirty="0">
                <a:ln>
                  <a:noFill/>
                </a:ln>
                <a:effectLst/>
                <a:uLnTx/>
                <a:uFillTx/>
              </a:rPr>
              <a:t> </a:t>
            </a:r>
            <a:r>
              <a:rPr kumimoji="0" lang="en-US" sz="2000" b="0" i="0" u="none" strike="noStrike" cap="none" spc="-17" normalizeH="0" baseline="0" noProof="0" dirty="0">
                <a:ln>
                  <a:noFill/>
                </a:ln>
                <a:effectLst/>
                <a:uLnTx/>
                <a:uFillTx/>
              </a:rPr>
              <a:t>to </a:t>
            </a:r>
            <a:r>
              <a:rPr kumimoji="0" lang="en-US" sz="2000" b="0" i="0" u="none" strike="noStrike" cap="none" spc="-7" normalizeH="0" baseline="0" noProof="0" dirty="0">
                <a:ln>
                  <a:noFill/>
                </a:ln>
                <a:effectLst/>
                <a:uLnTx/>
                <a:uFillTx/>
              </a:rPr>
              <a:t>establish</a:t>
            </a:r>
            <a:r>
              <a:rPr kumimoji="0" lang="en-US" sz="2000" b="0" i="0" u="none" strike="noStrike" cap="none" spc="-20" normalizeH="0" baseline="0" noProof="0" dirty="0">
                <a:ln>
                  <a:noFill/>
                </a:ln>
                <a:effectLst/>
                <a:uLnTx/>
                <a:uFillTx/>
              </a:rPr>
              <a:t> </a:t>
            </a:r>
            <a:r>
              <a:rPr kumimoji="0" lang="en-US" sz="2000" b="0" i="0" u="none" strike="noStrike" cap="none" spc="0" normalizeH="0" baseline="0" noProof="0" dirty="0">
                <a:ln>
                  <a:noFill/>
                </a:ln>
                <a:effectLst/>
                <a:uLnTx/>
                <a:uFillTx/>
              </a:rPr>
              <a:t>a</a:t>
            </a:r>
            <a:r>
              <a:rPr kumimoji="0" lang="en-US" sz="2000" b="0" i="0" u="none" strike="noStrike" cap="none" spc="-17" normalizeH="0" baseline="0" noProof="0" dirty="0">
                <a:ln>
                  <a:noFill/>
                </a:ln>
                <a:effectLst/>
                <a:uLnTx/>
                <a:uFillTx/>
              </a:rPr>
              <a:t> </a:t>
            </a:r>
            <a:r>
              <a:rPr kumimoji="0" lang="en-US" sz="2000" b="0" i="0" u="none" strike="noStrike" cap="none" spc="0" normalizeH="0" baseline="0" noProof="0" dirty="0">
                <a:ln>
                  <a:noFill/>
                </a:ln>
                <a:effectLst/>
                <a:uLnTx/>
                <a:uFillTx/>
              </a:rPr>
              <a:t>rapport</a:t>
            </a:r>
            <a:r>
              <a:rPr kumimoji="0" lang="en-US" sz="2000" b="0" i="0" u="none" strike="noStrike" cap="none" spc="-17" normalizeH="0" baseline="0" noProof="0" dirty="0">
                <a:ln>
                  <a:noFill/>
                </a:ln>
                <a:effectLst/>
                <a:uLnTx/>
                <a:uFillTx/>
              </a:rPr>
              <a:t> </a:t>
            </a:r>
            <a:r>
              <a:rPr kumimoji="0" lang="en-US" sz="2000" b="0" i="0" u="none" strike="noStrike" cap="none" spc="0" normalizeH="0" baseline="0" noProof="0" dirty="0">
                <a:ln>
                  <a:noFill/>
                </a:ln>
                <a:effectLst/>
                <a:uLnTx/>
                <a:uFillTx/>
              </a:rPr>
              <a:t>with</a:t>
            </a:r>
            <a:r>
              <a:rPr kumimoji="0" lang="en-US" sz="2000" b="0" i="0" u="none" strike="noStrike" cap="none" spc="-17" normalizeH="0" baseline="0" noProof="0" dirty="0">
                <a:ln>
                  <a:noFill/>
                </a:ln>
                <a:effectLst/>
                <a:uLnTx/>
                <a:uFillTx/>
              </a:rPr>
              <a:t> </a:t>
            </a:r>
            <a:r>
              <a:rPr kumimoji="0" lang="en-US" sz="2000" b="0" i="0" u="none" strike="noStrike" cap="none" spc="0" normalizeH="0" baseline="0" noProof="0" dirty="0">
                <a:ln>
                  <a:noFill/>
                </a:ln>
                <a:effectLst/>
                <a:uLnTx/>
                <a:uFillTx/>
              </a:rPr>
              <a:t>the</a:t>
            </a:r>
            <a:r>
              <a:rPr kumimoji="0" lang="en-US" sz="2000" b="0" i="0" u="none" strike="noStrike" cap="none" spc="-14" normalizeH="0" baseline="0" noProof="0" dirty="0">
                <a:ln>
                  <a:noFill/>
                </a:ln>
                <a:effectLst/>
                <a:uLnTx/>
                <a:uFillTx/>
              </a:rPr>
              <a:t> </a:t>
            </a:r>
            <a:r>
              <a:rPr kumimoji="0" lang="en-US" sz="2000" b="0" i="0" u="none" strike="noStrike" cap="none" spc="0" normalizeH="0" baseline="0" noProof="0" dirty="0">
                <a:ln>
                  <a:noFill/>
                </a:ln>
                <a:effectLst/>
                <a:uLnTx/>
                <a:uFillTx/>
              </a:rPr>
              <a:t>owner</a:t>
            </a:r>
            <a:r>
              <a:rPr kumimoji="0" lang="en-US" sz="2000" b="0" i="0" u="none" strike="noStrike" cap="none" spc="-17" normalizeH="0" baseline="0" noProof="0" dirty="0">
                <a:ln>
                  <a:noFill/>
                </a:ln>
                <a:effectLst/>
                <a:uLnTx/>
                <a:uFillTx/>
              </a:rPr>
              <a:t> </a:t>
            </a:r>
            <a:r>
              <a:rPr kumimoji="0" lang="en-US" sz="2000" b="0" i="0" u="none" strike="noStrike" cap="none" spc="0" normalizeH="0" baseline="0" noProof="0" dirty="0">
                <a:ln>
                  <a:noFill/>
                </a:ln>
                <a:effectLst/>
                <a:uLnTx/>
                <a:uFillTx/>
              </a:rPr>
              <a:t>to</a:t>
            </a:r>
            <a:r>
              <a:rPr kumimoji="0" lang="en-US" sz="2000" b="0" i="0" u="none" strike="noStrike" cap="none" spc="-14" normalizeH="0" baseline="0" noProof="0" dirty="0">
                <a:ln>
                  <a:noFill/>
                </a:ln>
                <a:effectLst/>
                <a:uLnTx/>
                <a:uFillTx/>
              </a:rPr>
              <a:t> </a:t>
            </a:r>
            <a:r>
              <a:rPr kumimoji="0" lang="en-US" sz="2000" b="0" i="0" u="none" strike="noStrike" cap="none" spc="0" normalizeH="0" baseline="0" noProof="0" dirty="0">
                <a:ln>
                  <a:noFill/>
                </a:ln>
                <a:effectLst/>
                <a:uLnTx/>
                <a:uFillTx/>
              </a:rPr>
              <a:t>have</a:t>
            </a:r>
            <a:r>
              <a:rPr kumimoji="0" lang="en-US" sz="2000" b="0" i="0" u="none" strike="noStrike" cap="none" spc="-17" normalizeH="0" baseline="0" noProof="0" dirty="0">
                <a:ln>
                  <a:noFill/>
                </a:ln>
                <a:effectLst/>
                <a:uLnTx/>
                <a:uFillTx/>
              </a:rPr>
              <a:t> </a:t>
            </a:r>
            <a:r>
              <a:rPr kumimoji="0" lang="en-US" sz="2000" b="0" i="0" u="none" strike="noStrike" cap="none" spc="0" normalizeH="0" baseline="0" noProof="0" dirty="0">
                <a:ln>
                  <a:noFill/>
                </a:ln>
                <a:effectLst/>
                <a:uLnTx/>
                <a:uFillTx/>
              </a:rPr>
              <a:t>a</a:t>
            </a:r>
            <a:r>
              <a:rPr kumimoji="0" lang="en-US" sz="2000" b="0" i="0" u="none" strike="noStrike" cap="none" spc="-14" normalizeH="0" baseline="0" noProof="0" dirty="0">
                <a:ln>
                  <a:noFill/>
                </a:ln>
                <a:effectLst/>
                <a:uLnTx/>
                <a:uFillTx/>
              </a:rPr>
              <a:t> </a:t>
            </a:r>
            <a:r>
              <a:rPr kumimoji="0" lang="en-US" sz="2000" b="0" i="0" u="none" strike="noStrike" cap="none" spc="0" normalizeH="0" baseline="0" noProof="0" dirty="0">
                <a:ln>
                  <a:noFill/>
                </a:ln>
                <a:effectLst/>
                <a:uLnTx/>
                <a:uFillTx/>
              </a:rPr>
              <a:t>say</a:t>
            </a:r>
            <a:r>
              <a:rPr kumimoji="0" lang="en-US" sz="2000" b="0" i="0" u="none" strike="noStrike" cap="none" spc="-17" normalizeH="0" baseline="0" noProof="0" dirty="0">
                <a:ln>
                  <a:noFill/>
                </a:ln>
                <a:effectLst/>
                <a:uLnTx/>
                <a:uFillTx/>
              </a:rPr>
              <a:t> </a:t>
            </a:r>
            <a:r>
              <a:rPr kumimoji="0" lang="en-US" sz="2000" b="0" i="0" u="none" strike="noStrike" cap="none" spc="0" normalizeH="0" baseline="0" noProof="0" dirty="0">
                <a:ln>
                  <a:noFill/>
                </a:ln>
                <a:effectLst/>
                <a:uLnTx/>
                <a:uFillTx/>
              </a:rPr>
              <a:t>in</a:t>
            </a:r>
            <a:r>
              <a:rPr kumimoji="0" lang="en-US" sz="2000" b="0" i="0" u="none" strike="noStrike" cap="none" spc="-17" normalizeH="0" baseline="0" noProof="0" dirty="0">
                <a:ln>
                  <a:noFill/>
                </a:ln>
                <a:effectLst/>
                <a:uLnTx/>
                <a:uFillTx/>
              </a:rPr>
              <a:t> </a:t>
            </a:r>
            <a:r>
              <a:rPr kumimoji="0" lang="en-US" sz="2000" b="0" i="0" u="none" strike="noStrike" cap="none" spc="0" normalizeH="0" baseline="0" noProof="0" dirty="0">
                <a:ln>
                  <a:noFill/>
                </a:ln>
                <a:effectLst/>
                <a:uLnTx/>
                <a:uFillTx/>
              </a:rPr>
              <a:t>these</a:t>
            </a:r>
            <a:r>
              <a:rPr kumimoji="0" lang="en-US" sz="2000" b="0" i="0" u="none" strike="noStrike" cap="none" spc="-14" normalizeH="0" baseline="0" noProof="0" dirty="0">
                <a:ln>
                  <a:noFill/>
                </a:ln>
                <a:effectLst/>
                <a:uLnTx/>
                <a:uFillTx/>
              </a:rPr>
              <a:t> </a:t>
            </a:r>
            <a:r>
              <a:rPr kumimoji="0" lang="en-US" sz="2000" b="0" i="0" u="none" strike="noStrike" cap="none" spc="-7" normalizeH="0" baseline="0" noProof="0" dirty="0">
                <a:ln>
                  <a:noFill/>
                </a:ln>
                <a:effectLst/>
                <a:uLnTx/>
                <a:uFillTx/>
              </a:rPr>
              <a:t>decisions.</a:t>
            </a:r>
            <a:r>
              <a:rPr kumimoji="0" lang="en-US" sz="2000" b="0" i="0" u="none" strike="noStrike" cap="none" spc="-17" normalizeH="0" baseline="0" noProof="0" dirty="0">
                <a:ln>
                  <a:noFill/>
                </a:ln>
                <a:effectLst/>
                <a:uLnTx/>
                <a:uFillTx/>
              </a:rPr>
              <a:t> </a:t>
            </a:r>
          </a:p>
          <a:p>
            <a:pPr marL="465859" marR="3464" lvl="1" indent="-228600">
              <a:lnSpc>
                <a:spcPct val="90000"/>
              </a:lnSpc>
              <a:spcBef>
                <a:spcPts val="549"/>
              </a:spcBef>
              <a:buFont typeface="Arial" panose="020B0604020202020204" pitchFamily="34" charset="0"/>
              <a:buChar char="•"/>
              <a:defRPr/>
            </a:pPr>
            <a:r>
              <a:rPr lang="en-US" sz="2000" spc="-17" dirty="0"/>
              <a:t>When looking at office or rental space, look at the property history and records</a:t>
            </a:r>
          </a:p>
          <a:p>
            <a:pPr marL="8659" marR="3464" indent="-228600">
              <a:lnSpc>
                <a:spcPct val="90000"/>
              </a:lnSpc>
              <a:spcBef>
                <a:spcPts val="549"/>
              </a:spcBef>
              <a:buFont typeface="Arial" panose="020B0604020202020204" pitchFamily="34" charset="0"/>
              <a:buChar char="•"/>
              <a:defRPr/>
            </a:pPr>
            <a:r>
              <a:rPr kumimoji="0" lang="en-US" sz="2000" b="1" i="0" u="none" strike="noStrike" kern="1200" cap="none" spc="-7" normalizeH="0" baseline="0" noProof="0" dirty="0">
                <a:ln>
                  <a:noFill/>
                </a:ln>
                <a:solidFill>
                  <a:prstClr val="black"/>
                </a:solidFill>
                <a:effectLst/>
                <a:uLnTx/>
                <a:uFillTx/>
                <a:latin typeface="Aptos" panose="02110004020202020204"/>
                <a:ea typeface="+mn-ea"/>
                <a:cs typeface="+mn-cs"/>
              </a:rPr>
              <a:t>Employee Access: </a:t>
            </a:r>
            <a:endParaRPr lang="en-US" sz="2000" spc="-17" dirty="0"/>
          </a:p>
          <a:p>
            <a:pPr marL="465859" marR="3464" lvl="1" indent="-228600">
              <a:lnSpc>
                <a:spcPct val="90000"/>
              </a:lnSpc>
              <a:spcBef>
                <a:spcPts val="549"/>
              </a:spcBef>
              <a:buFont typeface="Arial" panose="020B0604020202020204" pitchFamily="34" charset="0"/>
              <a:buChar char="•"/>
              <a:defRPr/>
            </a:pPr>
            <a:r>
              <a:rPr kumimoji="0" lang="en-US" sz="2000" b="0" i="0" u="none" strike="noStrike" cap="none" spc="-17" normalizeH="0" baseline="0" noProof="0" dirty="0">
                <a:ln>
                  <a:noFill/>
                </a:ln>
                <a:effectLst/>
                <a:uLnTx/>
                <a:uFillTx/>
              </a:rPr>
              <a:t>Determine in advance </a:t>
            </a:r>
            <a:r>
              <a:rPr kumimoji="0" lang="en-US" sz="2000" b="0" i="0" u="none" strike="noStrike" cap="none" spc="-20" normalizeH="0" baseline="0" noProof="0" dirty="0">
                <a:ln>
                  <a:noFill/>
                </a:ln>
                <a:effectLst/>
                <a:uLnTx/>
                <a:uFillTx/>
              </a:rPr>
              <a:t>whether </a:t>
            </a:r>
            <a:r>
              <a:rPr lang="en-US" sz="2000" spc="-20" dirty="0"/>
              <a:t>employees </a:t>
            </a:r>
            <a:r>
              <a:rPr lang="en-US" sz="2000" spc="-20" dirty="0" err="1"/>
              <a:t>wil</a:t>
            </a:r>
            <a:r>
              <a:rPr kumimoji="0" lang="en-US" sz="2000" b="0" i="0" u="none" strike="noStrike" cap="none" spc="-20" normalizeH="0" baseline="0" noProof="0" dirty="0">
                <a:ln>
                  <a:noFill/>
                </a:ln>
                <a:effectLst/>
                <a:uLnTx/>
                <a:uFillTx/>
              </a:rPr>
              <a:t>l be allowed to return to the office or </a:t>
            </a:r>
            <a:r>
              <a:rPr kumimoji="0" lang="en-US" sz="2000" b="0" i="0" u="none" strike="noStrike" cap="none" spc="0" normalizeH="0" baseline="0" noProof="0" dirty="0">
                <a:ln>
                  <a:noFill/>
                </a:ln>
                <a:effectLst/>
                <a:uLnTx/>
                <a:uFillTx/>
              </a:rPr>
              <a:t>facility – and when</a:t>
            </a:r>
          </a:p>
          <a:p>
            <a:pPr marL="465859" marR="3464" lvl="1" indent="-228600">
              <a:lnSpc>
                <a:spcPct val="90000"/>
              </a:lnSpc>
              <a:spcBef>
                <a:spcPts val="549"/>
              </a:spcBef>
              <a:buFont typeface="Arial" panose="020B0604020202020204" pitchFamily="34" charset="0"/>
              <a:buChar char="•"/>
              <a:defRPr/>
            </a:pPr>
            <a:r>
              <a:rPr lang="en-US" sz="2000" dirty="0"/>
              <a:t>Identify employees who will be allowed to enter the location after the disaster. </a:t>
            </a:r>
            <a:endParaRPr kumimoji="0" lang="en-US" sz="2000" b="0" i="0" u="none" strike="noStrike" cap="none" spc="0" normalizeH="0" baseline="0" noProof="0" dirty="0">
              <a:ln>
                <a:noFill/>
              </a:ln>
              <a:effectLst/>
              <a:uLnTx/>
              <a:uFillTx/>
            </a:endParaRPr>
          </a:p>
        </p:txBody>
      </p:sp>
    </p:spTree>
    <p:extLst>
      <p:ext uri="{BB962C8B-B14F-4D97-AF65-F5344CB8AC3E}">
        <p14:creationId xmlns:p14="http://schemas.microsoft.com/office/powerpoint/2010/main" val="3267235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90B11-E9D0-E105-555E-25ACBC7F302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90BE676-1ABA-186A-5527-002A1BDBA727}"/>
              </a:ext>
            </a:extLst>
          </p:cNvPr>
          <p:cNvPicPr>
            <a:picLocks noChangeAspect="1"/>
          </p:cNvPicPr>
          <p:nvPr/>
        </p:nvPicPr>
        <p:blipFill>
          <a:blip r:embed="rId3"/>
          <a:srcRect l="15735" r="25032" b="1"/>
          <a:stretch/>
        </p:blipFill>
        <p:spPr>
          <a:xfrm>
            <a:off x="-1801404" y="184933"/>
            <a:ext cx="4935021" cy="6858002"/>
          </a:xfrm>
          <a:prstGeom prst="rect">
            <a:avLst/>
          </a:prstGeom>
        </p:spPr>
      </p:pic>
      <p:graphicFrame>
        <p:nvGraphicFramePr>
          <p:cNvPr id="13" name="TextBox 2">
            <a:extLst>
              <a:ext uri="{FF2B5EF4-FFF2-40B4-BE49-F238E27FC236}">
                <a16:creationId xmlns:a16="http://schemas.microsoft.com/office/drawing/2014/main" id="{D2C67EEA-A4CF-01DF-B51D-803D511214B0}"/>
              </a:ext>
            </a:extLst>
          </p:cNvPr>
          <p:cNvGraphicFramePr/>
          <p:nvPr>
            <p:extLst>
              <p:ext uri="{D42A27DB-BD31-4B8C-83A1-F6EECF244321}">
                <p14:modId xmlns:p14="http://schemas.microsoft.com/office/powerpoint/2010/main" val="1896606194"/>
              </p:ext>
            </p:extLst>
          </p:nvPr>
        </p:nvGraphicFramePr>
        <p:xfrm>
          <a:off x="3301429" y="243840"/>
          <a:ext cx="8755104" cy="6614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2547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50524-A0F1-8822-DFF6-802E38EC1CC9}"/>
              </a:ext>
            </a:extLst>
          </p:cNvPr>
          <p:cNvPicPr>
            <a:picLocks noChangeAspect="1"/>
          </p:cNvPicPr>
          <p:nvPr/>
        </p:nvPicPr>
        <p:blipFill>
          <a:blip r:embed="rId2"/>
          <a:stretch>
            <a:fillRect/>
          </a:stretch>
        </p:blipFill>
        <p:spPr>
          <a:xfrm>
            <a:off x="0" y="0"/>
            <a:ext cx="12192000" cy="7064298"/>
          </a:xfrm>
          <a:prstGeom prst="rect">
            <a:avLst/>
          </a:prstGeom>
        </p:spPr>
      </p:pic>
    </p:spTree>
    <p:extLst>
      <p:ext uri="{BB962C8B-B14F-4D97-AF65-F5344CB8AC3E}">
        <p14:creationId xmlns:p14="http://schemas.microsoft.com/office/powerpoint/2010/main" val="1498340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2569" y="804120"/>
            <a:ext cx="11189069" cy="5533280"/>
          </a:xfrm>
          <a:prstGeom prst="rect">
            <a:avLst/>
          </a:prstGeom>
        </p:spPr>
        <p:txBody>
          <a:bodyPr vert="horz" wrap="square" lIns="0" tIns="8226" rIns="0" bIns="0" rtlCol="0">
            <a:spAutoFit/>
          </a:bodyPr>
          <a:lstStyle/>
          <a:p>
            <a:pPr marL="320378" marR="143737" indent="-156292" defTabSz="623438">
              <a:lnSpc>
                <a:spcPct val="112900"/>
              </a:lnSpc>
              <a:spcBef>
                <a:spcPts val="65"/>
              </a:spcBef>
              <a:buFont typeface="Symbol"/>
              <a:buChar char=""/>
              <a:tabLst>
                <a:tab pos="320378" algn="l"/>
              </a:tabLst>
            </a:pPr>
            <a:endParaRPr lang="en-US" sz="886" b="1" kern="0" spc="-7" dirty="0">
              <a:solidFill>
                <a:sysClr val="windowText" lastClr="000000"/>
              </a:solidFill>
              <a:latin typeface="Source Sans 3"/>
              <a:cs typeface="Source Sans 3"/>
            </a:endParaRPr>
          </a:p>
          <a:p>
            <a:pPr marL="8659" marR="0" lvl="0" indent="0" algn="l" defTabSz="623438" rtl="0" eaLnBrk="1" fontAlgn="auto" latinLnBrk="0" hangingPunct="1">
              <a:lnSpc>
                <a:spcPct val="100000"/>
              </a:lnSpc>
              <a:spcBef>
                <a:spcPts val="68"/>
              </a:spcBef>
              <a:spcAft>
                <a:spcPts val="0"/>
              </a:spcAft>
              <a:buClrTx/>
              <a:buSzTx/>
              <a:buFontTx/>
              <a:buNone/>
              <a:tabLst/>
              <a:defRPr/>
            </a:pPr>
            <a:r>
              <a:rPr kumimoji="0" lang="en-US" sz="2000" b="1" i="0" u="none" strike="noStrike" kern="0" cap="none" spc="-14" normalizeH="0" baseline="0" noProof="0" dirty="0">
                <a:ln>
                  <a:noFill/>
                </a:ln>
                <a:solidFill>
                  <a:sysClr val="windowText" lastClr="000000"/>
                </a:solidFill>
                <a:effectLst/>
                <a:uLnTx/>
                <a:uFillTx/>
                <a:latin typeface="Source Sans 3"/>
                <a:ea typeface="+mn-ea"/>
                <a:cs typeface="Source Sans 3"/>
              </a:rPr>
              <a:t>MITIGATING</a:t>
            </a:r>
            <a:r>
              <a:rPr kumimoji="0" lang="en-US" sz="2000" b="1" i="0" u="none" strike="noStrike" kern="0" cap="none" spc="17" normalizeH="0" baseline="0" noProof="0" dirty="0">
                <a:ln>
                  <a:noFill/>
                </a:ln>
                <a:solidFill>
                  <a:sysClr val="windowText" lastClr="000000"/>
                </a:solidFill>
                <a:effectLst/>
                <a:uLnTx/>
                <a:uFillTx/>
                <a:latin typeface="Source Sans 3"/>
                <a:ea typeface="+mn-ea"/>
                <a:cs typeface="Source Sans 3"/>
              </a:rPr>
              <a:t> </a:t>
            </a:r>
            <a:r>
              <a:rPr kumimoji="0" lang="en-US" sz="2000" b="1" i="0" u="none" strike="noStrike" kern="0" cap="none" spc="-7" normalizeH="0" baseline="0" noProof="0" dirty="0">
                <a:ln>
                  <a:noFill/>
                </a:ln>
                <a:solidFill>
                  <a:sysClr val="windowText" lastClr="000000"/>
                </a:solidFill>
                <a:effectLst/>
                <a:uLnTx/>
                <a:uFillTx/>
                <a:latin typeface="Source Sans 3"/>
                <a:ea typeface="+mn-ea"/>
                <a:cs typeface="Source Sans 3"/>
              </a:rPr>
              <a:t>FLOODING</a:t>
            </a:r>
            <a:r>
              <a:rPr kumimoji="0" lang="en-US" sz="2000" b="1" i="0" u="none" strike="noStrike" kern="0" cap="none" spc="20" normalizeH="0" baseline="0" noProof="0" dirty="0">
                <a:ln>
                  <a:noFill/>
                </a:ln>
                <a:solidFill>
                  <a:sysClr val="windowText" lastClr="000000"/>
                </a:solidFill>
                <a:effectLst/>
                <a:uLnTx/>
                <a:uFillTx/>
                <a:latin typeface="Source Sans 3"/>
                <a:ea typeface="+mn-ea"/>
                <a:cs typeface="Source Sans 3"/>
              </a:rPr>
              <a:t> </a:t>
            </a:r>
            <a:r>
              <a:rPr kumimoji="0" lang="en-US" sz="2000" b="1" i="0" u="none" strike="noStrike" kern="0" cap="none" spc="-7" normalizeH="0" baseline="0" noProof="0" dirty="0">
                <a:ln>
                  <a:noFill/>
                </a:ln>
                <a:solidFill>
                  <a:sysClr val="windowText" lastClr="000000"/>
                </a:solidFill>
                <a:effectLst/>
                <a:uLnTx/>
                <a:uFillTx/>
                <a:latin typeface="Source Sans 3"/>
                <a:ea typeface="+mn-ea"/>
                <a:cs typeface="Source Sans 3"/>
              </a:rPr>
              <a:t>EVENTS</a:t>
            </a:r>
            <a:endPar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endParaRPr>
          </a:p>
          <a:p>
            <a:pPr marL="8659" marR="3464" lvl="0" indent="0" algn="l" defTabSz="623438" rtl="0" eaLnBrk="1" fontAlgn="auto" latinLnBrk="0" hangingPunct="1">
              <a:lnSpc>
                <a:spcPct val="112999"/>
              </a:lnSpc>
              <a:spcBef>
                <a:spcPts val="549"/>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Flooding</a:t>
            </a:r>
            <a:r>
              <a:rPr kumimoji="0" lang="en-US" sz="2000" b="0" i="0" u="none" strike="noStrike" kern="0" cap="none" spc="-20"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17" normalizeH="0" baseline="0" noProof="0" dirty="0">
                <a:ln>
                  <a:noFill/>
                </a:ln>
                <a:solidFill>
                  <a:sysClr val="windowText" lastClr="000000"/>
                </a:solidFill>
                <a:effectLst/>
                <a:uLnTx/>
                <a:uFillTx/>
                <a:latin typeface="Source Sans 3"/>
                <a:ea typeface="+mn-ea"/>
                <a:cs typeface="Source Sans 3"/>
              </a:rPr>
              <a:t>may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include</a:t>
            </a:r>
            <a:r>
              <a:rPr kumimoji="0" lang="en-US" sz="2000" b="0" i="0" u="none" strike="noStrike" kern="0" cap="none" spc="-17"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7" normalizeH="0" baseline="0" noProof="0" dirty="0">
                <a:ln>
                  <a:noFill/>
                </a:ln>
                <a:solidFill>
                  <a:sysClr val="windowText" lastClr="000000"/>
                </a:solidFill>
                <a:effectLst/>
                <a:uLnTx/>
                <a:uFillTx/>
                <a:latin typeface="Source Sans 3"/>
                <a:ea typeface="+mn-ea"/>
                <a:cs typeface="Source Sans 3"/>
              </a:rPr>
              <a:t>inundation</a:t>
            </a:r>
            <a:r>
              <a:rPr kumimoji="0" lang="en-US" sz="2000" b="0" i="0" u="none" strike="noStrike" kern="0" cap="none" spc="-17"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from</a:t>
            </a:r>
            <a:r>
              <a:rPr kumimoji="0" lang="en-US" sz="2000" b="0" i="0" u="none" strike="noStrike" kern="0" cap="none" spc="-17"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7" normalizeH="0" baseline="0" noProof="0" dirty="0">
                <a:ln>
                  <a:noFill/>
                </a:ln>
                <a:solidFill>
                  <a:sysClr val="windowText" lastClr="000000"/>
                </a:solidFill>
                <a:effectLst/>
                <a:uLnTx/>
                <a:uFillTx/>
                <a:latin typeface="Source Sans 3"/>
                <a:ea typeface="+mn-ea"/>
                <a:cs typeface="Source Sans 3"/>
              </a:rPr>
              <a:t>riverine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flooding,</a:t>
            </a:r>
            <a:r>
              <a:rPr kumimoji="0" lang="en-US" sz="2000" b="0" i="0" u="none" strike="noStrike" kern="0" cap="none" spc="-27"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7" normalizeH="0" baseline="0" noProof="0" dirty="0">
                <a:ln>
                  <a:noFill/>
                </a:ln>
                <a:solidFill>
                  <a:sysClr val="windowText" lastClr="000000"/>
                </a:solidFill>
                <a:effectLst/>
                <a:uLnTx/>
                <a:uFillTx/>
                <a:latin typeface="Source Sans 3"/>
                <a:ea typeface="+mn-ea"/>
                <a:cs typeface="Source Sans 3"/>
              </a:rPr>
              <a:t>coastal</a:t>
            </a:r>
            <a:r>
              <a:rPr kumimoji="0" lang="en-US" sz="2000" b="0" i="0" u="none" strike="noStrike" kern="0" cap="none" spc="-24"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flooding,</a:t>
            </a:r>
            <a:r>
              <a:rPr kumimoji="0" lang="en-US" sz="2000" b="0" i="0" u="none" strike="noStrike" kern="0" cap="none" spc="-27"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or</a:t>
            </a:r>
            <a:r>
              <a:rPr kumimoji="0" lang="en-US" sz="2000" b="0" i="0" u="none" strike="noStrike" kern="0" cap="none" spc="-24"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14" normalizeH="0" baseline="0" noProof="0" dirty="0">
                <a:ln>
                  <a:noFill/>
                </a:ln>
                <a:solidFill>
                  <a:sysClr val="windowText" lastClr="000000"/>
                </a:solidFill>
                <a:effectLst/>
                <a:uLnTx/>
                <a:uFillTx/>
                <a:latin typeface="Source Sans 3"/>
                <a:ea typeface="+mn-ea"/>
                <a:cs typeface="Source Sans 3"/>
              </a:rPr>
              <a:t>storm </a:t>
            </a:r>
            <a:r>
              <a:rPr kumimoji="0" lang="en-US" sz="2000" b="0" i="0" u="none" strike="noStrike" kern="0" cap="none" spc="-7" normalizeH="0" baseline="0" noProof="0" dirty="0">
                <a:ln>
                  <a:noFill/>
                </a:ln>
                <a:solidFill>
                  <a:sysClr val="windowText" lastClr="000000"/>
                </a:solidFill>
                <a:effectLst/>
                <a:uLnTx/>
                <a:uFillTx/>
                <a:latin typeface="Source Sans 3"/>
                <a:ea typeface="+mn-ea"/>
                <a:cs typeface="Source Sans 3"/>
              </a:rPr>
              <a:t>surge.</a:t>
            </a:r>
            <a:r>
              <a:rPr kumimoji="0" lang="en-US" sz="2000" b="0" i="0" u="none" strike="noStrike" kern="0" cap="none" spc="-24"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Flooding</a:t>
            </a:r>
            <a:r>
              <a:rPr kumimoji="0" lang="en-US" sz="2000" b="0" i="0" u="none" strike="noStrike" kern="0" cap="none" spc="-20"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may</a:t>
            </a:r>
            <a:r>
              <a:rPr kumimoji="0" lang="en-US" sz="2000" b="0" i="0" u="none" strike="noStrike" kern="0" cap="none" spc="-20"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result</a:t>
            </a:r>
            <a:r>
              <a:rPr kumimoji="0" lang="en-US" sz="2000" b="0" i="0" u="none" strike="noStrike" kern="0" cap="none" spc="-20"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14" normalizeH="0" baseline="0" noProof="0" dirty="0">
                <a:ln>
                  <a:noFill/>
                </a:ln>
                <a:solidFill>
                  <a:sysClr val="windowText" lastClr="000000"/>
                </a:solidFill>
                <a:effectLst/>
                <a:uLnTx/>
                <a:uFillTx/>
                <a:latin typeface="Source Sans 3"/>
                <a:ea typeface="+mn-ea"/>
                <a:cs typeface="Source Sans 3"/>
              </a:rPr>
              <a:t>from </a:t>
            </a:r>
            <a:r>
              <a:rPr kumimoji="0" lang="en-US" sz="2000" b="0" i="0" u="none" strike="noStrike" kern="0" cap="none" spc="-7" normalizeH="0" baseline="0" noProof="0" dirty="0">
                <a:ln>
                  <a:noFill/>
                </a:ln>
                <a:solidFill>
                  <a:sysClr val="windowText" lastClr="000000"/>
                </a:solidFill>
                <a:effectLst/>
                <a:uLnTx/>
                <a:uFillTx/>
                <a:latin typeface="Source Sans 3"/>
                <a:ea typeface="+mn-ea"/>
                <a:cs typeface="Source Sans 3"/>
              </a:rPr>
              <a:t>hurricanes,</a:t>
            </a:r>
            <a:r>
              <a:rPr kumimoji="0" lang="en-US" sz="2000" b="0" i="0" u="none" strike="noStrike" kern="0" cap="none" spc="-14"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severe</a:t>
            </a:r>
            <a:r>
              <a:rPr kumimoji="0" lang="en-US" sz="2000" b="0" i="0" u="none" strike="noStrike" kern="0" cap="none" spc="-7" normalizeH="0" baseline="0" noProof="0" dirty="0">
                <a:ln>
                  <a:noFill/>
                </a:ln>
                <a:solidFill>
                  <a:sysClr val="windowText" lastClr="000000"/>
                </a:solidFill>
                <a:effectLst/>
                <a:uLnTx/>
                <a:uFillTx/>
                <a:latin typeface="Source Sans 3"/>
                <a:ea typeface="+mn-ea"/>
                <a:cs typeface="Source Sans 3"/>
              </a:rPr>
              <a:t> thunderstorms,</a:t>
            </a:r>
            <a:r>
              <a:rPr kumimoji="0" lang="en-US" sz="2000" b="0" i="0" u="none" strike="noStrike" kern="0" cap="none" spc="-10"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17" normalizeH="0" baseline="0" noProof="0" dirty="0">
                <a:ln>
                  <a:noFill/>
                </a:ln>
                <a:solidFill>
                  <a:sysClr val="windowText" lastClr="000000"/>
                </a:solidFill>
                <a:effectLst/>
                <a:uLnTx/>
                <a:uFillTx/>
                <a:latin typeface="Source Sans 3"/>
                <a:ea typeface="+mn-ea"/>
                <a:cs typeface="Source Sans 3"/>
              </a:rPr>
              <a:t>or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be</a:t>
            </a:r>
            <a:r>
              <a:rPr kumimoji="0" lang="en-US" sz="2000" b="0" i="0" u="none" strike="noStrike" kern="0" cap="none" spc="-20"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due</a:t>
            </a:r>
            <a:r>
              <a:rPr kumimoji="0" lang="en-US" sz="2000" b="0" i="0" u="none" strike="noStrike" kern="0" cap="none" spc="-17"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to</a:t>
            </a:r>
            <a:r>
              <a:rPr kumimoji="0" lang="en-US" sz="2000" b="0" i="0" u="none" strike="noStrike" kern="0" cap="none" spc="-20"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snow</a:t>
            </a:r>
            <a:r>
              <a:rPr kumimoji="0" lang="en-US" sz="2000" b="0" i="0" u="none" strike="noStrike" kern="0" cap="none" spc="-20"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and</a:t>
            </a:r>
            <a:r>
              <a:rPr kumimoji="0" lang="en-US" sz="2000" b="0" i="0" u="none" strike="noStrike" kern="0" cap="none" spc="-20"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rPr>
              <a:t>ice</a:t>
            </a:r>
            <a:r>
              <a:rPr kumimoji="0" lang="en-US" sz="2000" b="0" i="0" u="none" strike="noStrike" kern="0" cap="none" spc="-20" normalizeH="0" baseline="0" noProof="0" dirty="0">
                <a:ln>
                  <a:noFill/>
                </a:ln>
                <a:solidFill>
                  <a:sysClr val="windowText" lastClr="000000"/>
                </a:solidFill>
                <a:effectLst/>
                <a:uLnTx/>
                <a:uFillTx/>
                <a:latin typeface="Source Sans 3"/>
                <a:ea typeface="+mn-ea"/>
                <a:cs typeface="Source Sans 3"/>
              </a:rPr>
              <a:t> </a:t>
            </a:r>
            <a:r>
              <a:rPr kumimoji="0" lang="en-US" sz="2000" b="0" i="0" u="none" strike="noStrike" kern="0" cap="none" spc="-14" normalizeH="0" baseline="0" noProof="0" dirty="0">
                <a:ln>
                  <a:noFill/>
                </a:ln>
                <a:solidFill>
                  <a:sysClr val="windowText" lastClr="000000"/>
                </a:solidFill>
                <a:effectLst/>
                <a:uLnTx/>
                <a:uFillTx/>
                <a:latin typeface="Source Sans 3"/>
                <a:ea typeface="+mn-ea"/>
                <a:cs typeface="Source Sans 3"/>
              </a:rPr>
              <a:t>melt.</a:t>
            </a:r>
            <a:endParaRPr kumimoji="0" lang="en-US" sz="2000" b="0" i="0" u="none" strike="noStrike" kern="0" cap="none" spc="0" normalizeH="0" baseline="0" noProof="0" dirty="0">
              <a:ln>
                <a:noFill/>
              </a:ln>
              <a:solidFill>
                <a:sysClr val="windowText" lastClr="000000"/>
              </a:solidFill>
              <a:effectLst/>
              <a:uLnTx/>
              <a:uFillTx/>
              <a:latin typeface="Source Sans 3"/>
              <a:ea typeface="+mn-ea"/>
              <a:cs typeface="Source Sans 3"/>
            </a:endParaRPr>
          </a:p>
          <a:p>
            <a:pPr marL="8659" marR="0" lvl="0" indent="0" algn="l" defTabSz="623438" rtl="0" eaLnBrk="1" fontAlgn="auto" latinLnBrk="0" hangingPunct="1">
              <a:lnSpc>
                <a:spcPct val="100000"/>
              </a:lnSpc>
              <a:spcBef>
                <a:spcPts val="958"/>
              </a:spcBef>
              <a:spcAft>
                <a:spcPts val="0"/>
              </a:spcAft>
              <a:buClrTx/>
              <a:buSzTx/>
              <a:buFontTx/>
              <a:buNone/>
              <a:tabLst/>
              <a:defRPr/>
            </a:pPr>
            <a:r>
              <a:rPr kumimoji="0" lang="en-US" sz="2000" b="1" i="0" u="none" strike="noStrike" kern="0" cap="none" spc="-7" normalizeH="0" baseline="0" noProof="0" dirty="0">
                <a:ln>
                  <a:noFill/>
                </a:ln>
                <a:solidFill>
                  <a:schemeClr val="tx2"/>
                </a:solidFill>
                <a:effectLst/>
                <a:uLnTx/>
                <a:uFillTx/>
                <a:latin typeface="Source Sans 3"/>
                <a:ea typeface="+mn-ea"/>
                <a:cs typeface="Source Sans 3"/>
              </a:rPr>
              <a:t>Low-</a:t>
            </a:r>
            <a:r>
              <a:rPr kumimoji="0" lang="en-US" sz="2000" b="1" i="0" u="none" strike="noStrike" kern="0" cap="none" spc="-14" normalizeH="0" baseline="0" noProof="0" dirty="0">
                <a:ln>
                  <a:noFill/>
                </a:ln>
                <a:solidFill>
                  <a:schemeClr val="tx2"/>
                </a:solidFill>
                <a:effectLst/>
                <a:uLnTx/>
                <a:uFillTx/>
                <a:latin typeface="Source Sans 3"/>
                <a:ea typeface="+mn-ea"/>
                <a:cs typeface="Source Sans 3"/>
              </a:rPr>
              <a:t>Cost</a:t>
            </a:r>
            <a:endParaRPr kumimoji="0" lang="en-US" sz="2000" b="1" i="0" u="none" strike="noStrike" kern="0" cap="none" spc="0" normalizeH="0" baseline="0" noProof="0" dirty="0">
              <a:ln>
                <a:noFill/>
              </a:ln>
              <a:solidFill>
                <a:schemeClr val="tx2"/>
              </a:solidFill>
              <a:effectLst/>
              <a:uLnTx/>
              <a:uFillTx/>
              <a:latin typeface="Source Sans 3"/>
              <a:ea typeface="+mn-ea"/>
              <a:cs typeface="Source Sans 3"/>
            </a:endParaRPr>
          </a:p>
          <a:p>
            <a:pPr marL="320378" marR="143737" indent="-156292" defTabSz="623438">
              <a:lnSpc>
                <a:spcPct val="112900"/>
              </a:lnSpc>
              <a:spcBef>
                <a:spcPts val="65"/>
              </a:spcBef>
              <a:buFont typeface="Symbol"/>
              <a:buChar char=""/>
              <a:tabLst>
                <a:tab pos="320378" algn="l"/>
              </a:tabLst>
            </a:pPr>
            <a:r>
              <a:rPr sz="2000" b="1" kern="0" spc="-7" dirty="0">
                <a:solidFill>
                  <a:sysClr val="windowText" lastClr="000000"/>
                </a:solidFill>
                <a:latin typeface="Source Sans 3"/>
                <a:cs typeface="Source Sans 3"/>
              </a:rPr>
              <a:t>Installing</a:t>
            </a:r>
            <a:r>
              <a:rPr sz="2000" b="1" kern="0" spc="-2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sump</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pumps:</a:t>
            </a:r>
            <a:r>
              <a:rPr sz="2000" b="1" kern="0" spc="-20" dirty="0">
                <a:solidFill>
                  <a:sysClr val="windowText" lastClr="000000"/>
                </a:solidFill>
                <a:latin typeface="Source Sans 3"/>
                <a:cs typeface="Source Sans 3"/>
              </a:rPr>
              <a:t> </a:t>
            </a:r>
            <a:r>
              <a:rPr sz="2000" kern="0" spc="-7" dirty="0">
                <a:solidFill>
                  <a:sysClr val="windowText" lastClr="000000"/>
                </a:solidFill>
                <a:latin typeface="Source Sans 3"/>
                <a:cs typeface="Source Sans 3"/>
              </a:rPr>
              <a:t>Installing</a:t>
            </a:r>
            <a:r>
              <a:rPr sz="2000" kern="0" spc="-20"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sump</a:t>
            </a:r>
            <a:r>
              <a:rPr sz="2000" kern="0" spc="-20"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pumps</a:t>
            </a:r>
            <a:r>
              <a:rPr sz="2000" kern="0" spc="-20"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can</a:t>
            </a:r>
            <a:r>
              <a:rPr sz="2000" kern="0" spc="-24"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remove</a:t>
            </a:r>
            <a:r>
              <a:rPr sz="2000" kern="0" spc="-17" dirty="0">
                <a:solidFill>
                  <a:sysClr val="windowText" lastClr="000000"/>
                </a:solidFill>
                <a:latin typeface="Source Sans 3"/>
                <a:cs typeface="Source Sans 3"/>
              </a:rPr>
              <a:t> </a:t>
            </a:r>
            <a:r>
              <a:rPr sz="2000" kern="0" spc="-7" dirty="0">
                <a:solidFill>
                  <a:sysClr val="windowText" lastClr="000000"/>
                </a:solidFill>
                <a:latin typeface="Source Sans 3"/>
                <a:cs typeface="Source Sans 3"/>
              </a:rPr>
              <a:t>excess</a:t>
            </a:r>
            <a:r>
              <a:rPr sz="2000" kern="0" spc="-20" dirty="0">
                <a:solidFill>
                  <a:sysClr val="windowText" lastClr="000000"/>
                </a:solidFill>
                <a:latin typeface="Source Sans 3"/>
                <a:cs typeface="Source Sans 3"/>
              </a:rPr>
              <a:t> </a:t>
            </a:r>
            <a:r>
              <a:rPr sz="2000" kern="0" spc="-7" dirty="0">
                <a:solidFill>
                  <a:sysClr val="windowText" lastClr="000000"/>
                </a:solidFill>
                <a:latin typeface="Source Sans 3"/>
                <a:cs typeface="Source Sans 3"/>
              </a:rPr>
              <a:t>water </a:t>
            </a:r>
            <a:r>
              <a:rPr sz="2000" kern="0" dirty="0">
                <a:solidFill>
                  <a:sysClr val="windowText" lastClr="000000"/>
                </a:solidFill>
                <a:latin typeface="Source Sans 3"/>
                <a:cs typeface="Source Sans 3"/>
              </a:rPr>
              <a:t>from</a:t>
            </a:r>
            <a:r>
              <a:rPr sz="2000" kern="0" spc="-20" dirty="0">
                <a:solidFill>
                  <a:sysClr val="windowText" lastClr="000000"/>
                </a:solidFill>
                <a:latin typeface="Source Sans 3"/>
                <a:cs typeface="Source Sans 3"/>
              </a:rPr>
              <a:t> </a:t>
            </a:r>
            <a:r>
              <a:rPr sz="2000" kern="0" spc="-7" dirty="0">
                <a:solidFill>
                  <a:sysClr val="windowText" lastClr="000000"/>
                </a:solidFill>
                <a:latin typeface="Source Sans 3"/>
                <a:cs typeface="Source Sans 3"/>
              </a:rPr>
              <a:t>basements</a:t>
            </a:r>
            <a:r>
              <a:rPr sz="2000" kern="0" spc="-17"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or</a:t>
            </a:r>
            <a:r>
              <a:rPr sz="2000" kern="0" spc="-17"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crawl</a:t>
            </a:r>
            <a:r>
              <a:rPr sz="2000" kern="0" spc="-17" dirty="0">
                <a:solidFill>
                  <a:sysClr val="windowText" lastClr="000000"/>
                </a:solidFill>
                <a:latin typeface="Source Sans 3"/>
                <a:cs typeface="Source Sans 3"/>
              </a:rPr>
              <a:t> </a:t>
            </a:r>
            <a:r>
              <a:rPr sz="2000" kern="0" spc="-7" dirty="0">
                <a:solidFill>
                  <a:sysClr val="windowText" lastClr="000000"/>
                </a:solidFill>
                <a:latin typeface="Source Sans 3"/>
                <a:cs typeface="Source Sans 3"/>
              </a:rPr>
              <a:t>spaces,</a:t>
            </a:r>
            <a:r>
              <a:rPr sz="2000" kern="0" spc="-17"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reducing</a:t>
            </a:r>
            <a:r>
              <a:rPr sz="2000" kern="0" spc="-17"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the</a:t>
            </a:r>
            <a:r>
              <a:rPr sz="2000" kern="0" spc="-14"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risk</a:t>
            </a:r>
            <a:r>
              <a:rPr sz="2000" kern="0" spc="-20"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of</a:t>
            </a:r>
            <a:r>
              <a:rPr sz="2000" kern="0" spc="-17"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flooding</a:t>
            </a:r>
            <a:r>
              <a:rPr sz="2000" kern="0" spc="-17"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and</a:t>
            </a:r>
            <a:r>
              <a:rPr sz="2000" kern="0" spc="-17" dirty="0">
                <a:solidFill>
                  <a:sysClr val="windowText" lastClr="000000"/>
                </a:solidFill>
                <a:latin typeface="Source Sans 3"/>
                <a:cs typeface="Source Sans 3"/>
              </a:rPr>
              <a:t> </a:t>
            </a:r>
            <a:r>
              <a:rPr sz="2000" kern="0" spc="-7" dirty="0">
                <a:solidFill>
                  <a:sysClr val="windowText" lastClr="000000"/>
                </a:solidFill>
                <a:latin typeface="Source Sans 3"/>
                <a:cs typeface="Source Sans 3"/>
              </a:rPr>
              <a:t>water damage.</a:t>
            </a:r>
            <a:endParaRPr sz="2000" kern="0" dirty="0">
              <a:solidFill>
                <a:sysClr val="windowText" lastClr="000000"/>
              </a:solidFill>
              <a:latin typeface="Source Sans 3"/>
              <a:cs typeface="Source Sans 3"/>
            </a:endParaRPr>
          </a:p>
          <a:p>
            <a:pPr marL="8659" defTabSz="623438">
              <a:spcBef>
                <a:spcPts val="549"/>
              </a:spcBef>
            </a:pPr>
            <a:r>
              <a:rPr sz="2000" b="1" kern="0" spc="-7" dirty="0">
                <a:solidFill>
                  <a:schemeClr val="tx2"/>
                </a:solidFill>
                <a:latin typeface="Source Sans 3"/>
                <a:cs typeface="Source Sans 3"/>
              </a:rPr>
              <a:t>High-</a:t>
            </a:r>
            <a:r>
              <a:rPr sz="2000" b="1" kern="0" spc="-14" dirty="0">
                <a:solidFill>
                  <a:schemeClr val="tx2"/>
                </a:solidFill>
                <a:latin typeface="Source Sans 3"/>
                <a:cs typeface="Source Sans 3"/>
              </a:rPr>
              <a:t>Cost</a:t>
            </a:r>
            <a:endParaRPr sz="2000" b="1" kern="0" dirty="0">
              <a:solidFill>
                <a:schemeClr val="tx2"/>
              </a:solidFill>
              <a:latin typeface="Source Sans 3"/>
              <a:cs typeface="Source Sans 3"/>
            </a:endParaRPr>
          </a:p>
          <a:p>
            <a:pPr marL="320378" marR="2537046" indent="-156292" defTabSz="623438">
              <a:lnSpc>
                <a:spcPct val="112999"/>
              </a:lnSpc>
              <a:spcBef>
                <a:spcPts val="839"/>
              </a:spcBef>
              <a:buFont typeface="Symbol"/>
              <a:buChar char=""/>
              <a:tabLst>
                <a:tab pos="320378" algn="l"/>
              </a:tabLst>
            </a:pPr>
            <a:r>
              <a:rPr sz="2000" b="1" kern="0" spc="-7" dirty="0">
                <a:solidFill>
                  <a:sysClr val="windowText" lastClr="000000"/>
                </a:solidFill>
                <a:latin typeface="Source Sans 3"/>
                <a:cs typeface="Source Sans 3"/>
              </a:rPr>
              <a:t>Elevating</a:t>
            </a:r>
            <a:r>
              <a:rPr sz="2000" b="1" kern="0" spc="-24"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structures: </a:t>
            </a:r>
            <a:r>
              <a:rPr sz="2000" kern="0" spc="-7" dirty="0">
                <a:solidFill>
                  <a:sysClr val="windowText" lastClr="000000"/>
                </a:solidFill>
                <a:latin typeface="Source Sans 3"/>
                <a:cs typeface="Source Sans 3"/>
              </a:rPr>
              <a:t>Elevating</a:t>
            </a:r>
            <a:r>
              <a:rPr sz="2000" kern="0" spc="-17" dirty="0">
                <a:solidFill>
                  <a:sysClr val="windowText" lastClr="000000"/>
                </a:solidFill>
                <a:latin typeface="Source Sans 3"/>
                <a:cs typeface="Source Sans 3"/>
              </a:rPr>
              <a:t> </a:t>
            </a:r>
            <a:r>
              <a:rPr sz="2000" kern="0" spc="-7" dirty="0">
                <a:solidFill>
                  <a:sysClr val="windowText" lastClr="000000"/>
                </a:solidFill>
                <a:latin typeface="Source Sans 3"/>
                <a:cs typeface="Source Sans 3"/>
              </a:rPr>
              <a:t>structures </a:t>
            </a:r>
            <a:r>
              <a:rPr sz="2000" kern="0" dirty="0">
                <a:solidFill>
                  <a:sysClr val="windowText" lastClr="000000"/>
                </a:solidFill>
                <a:latin typeface="Source Sans 3"/>
                <a:cs typeface="Source Sans 3"/>
              </a:rPr>
              <a:t>above</a:t>
            </a:r>
            <a:r>
              <a:rPr sz="2000" kern="0" spc="-27"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flood</a:t>
            </a:r>
            <a:r>
              <a:rPr sz="2000" kern="0" spc="-27"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levels</a:t>
            </a:r>
            <a:r>
              <a:rPr sz="2000" kern="0" spc="-31" dirty="0">
                <a:solidFill>
                  <a:sysClr val="windowText" lastClr="000000"/>
                </a:solidFill>
                <a:latin typeface="Source Sans 3"/>
                <a:cs typeface="Source Sans 3"/>
              </a:rPr>
              <a:t> </a:t>
            </a:r>
            <a:r>
              <a:rPr sz="2000" kern="0" spc="-17" dirty="0">
                <a:solidFill>
                  <a:sysClr val="windowText" lastClr="000000"/>
                </a:solidFill>
                <a:latin typeface="Source Sans 3"/>
                <a:cs typeface="Source Sans 3"/>
              </a:rPr>
              <a:t>can </a:t>
            </a:r>
            <a:r>
              <a:rPr sz="2000" kern="0" spc="-7" dirty="0">
                <a:solidFill>
                  <a:sysClr val="windowText" lastClr="000000"/>
                </a:solidFill>
                <a:latin typeface="Source Sans 3"/>
                <a:cs typeface="Source Sans 3"/>
              </a:rPr>
              <a:t>prevent</a:t>
            </a:r>
            <a:r>
              <a:rPr sz="2000" kern="0" dirty="0">
                <a:solidFill>
                  <a:sysClr val="windowText" lastClr="000000"/>
                </a:solidFill>
                <a:latin typeface="Source Sans 3"/>
                <a:cs typeface="Source Sans 3"/>
              </a:rPr>
              <a:t> </a:t>
            </a:r>
            <a:r>
              <a:rPr sz="2000" kern="0" spc="-7" dirty="0">
                <a:solidFill>
                  <a:sysClr val="windowText" lastClr="000000"/>
                </a:solidFill>
                <a:latin typeface="Source Sans 3"/>
                <a:cs typeface="Source Sans 3"/>
              </a:rPr>
              <a:t>significant </a:t>
            </a:r>
            <a:r>
              <a:rPr sz="2000" kern="0" dirty="0">
                <a:solidFill>
                  <a:sysClr val="windowText" lastClr="000000"/>
                </a:solidFill>
                <a:latin typeface="Source Sans 3"/>
                <a:cs typeface="Source Sans 3"/>
              </a:rPr>
              <a:t>flood</a:t>
            </a:r>
            <a:r>
              <a:rPr sz="2000" kern="0" spc="-17" dirty="0">
                <a:solidFill>
                  <a:sysClr val="windowText" lastClr="000000"/>
                </a:solidFill>
                <a:latin typeface="Source Sans 3"/>
                <a:cs typeface="Source Sans 3"/>
              </a:rPr>
              <a:t> </a:t>
            </a:r>
            <a:r>
              <a:rPr sz="2000" kern="0" spc="-7" dirty="0">
                <a:solidFill>
                  <a:sysClr val="windowText" lastClr="000000"/>
                </a:solidFill>
                <a:latin typeface="Source Sans 3"/>
                <a:cs typeface="Source Sans 3"/>
              </a:rPr>
              <a:t>damage.</a:t>
            </a:r>
            <a:endParaRPr sz="2000" kern="0" dirty="0">
              <a:solidFill>
                <a:sysClr val="windowText" lastClr="000000"/>
              </a:solidFill>
              <a:latin typeface="Source Sans 3"/>
              <a:cs typeface="Source Sans 3"/>
            </a:endParaRPr>
          </a:p>
          <a:p>
            <a:pPr marL="320378" marR="2537912" indent="-156292" defTabSz="623438">
              <a:lnSpc>
                <a:spcPct val="113100"/>
              </a:lnSpc>
              <a:spcBef>
                <a:spcPts val="430"/>
              </a:spcBef>
              <a:buFont typeface="Symbol"/>
              <a:buChar char=""/>
              <a:tabLst>
                <a:tab pos="320378" algn="l"/>
              </a:tabLst>
            </a:pPr>
            <a:r>
              <a:rPr sz="2000" b="1" kern="0" dirty="0">
                <a:solidFill>
                  <a:sysClr val="windowText" lastClr="000000"/>
                </a:solidFill>
                <a:latin typeface="Source Sans 3"/>
                <a:cs typeface="Source Sans 3"/>
              </a:rPr>
              <a:t>Flood</a:t>
            </a:r>
            <a:r>
              <a:rPr sz="2000" b="1" kern="0" spc="-14" dirty="0">
                <a:solidFill>
                  <a:sysClr val="windowText" lastClr="000000"/>
                </a:solidFill>
                <a:latin typeface="Source Sans 3"/>
                <a:cs typeface="Source Sans 3"/>
              </a:rPr>
              <a:t> gates </a:t>
            </a:r>
            <a:r>
              <a:rPr sz="2000" b="1" kern="0" dirty="0">
                <a:solidFill>
                  <a:sysClr val="windowText" lastClr="000000"/>
                </a:solidFill>
                <a:latin typeface="Source Sans 3"/>
                <a:cs typeface="Source Sans 3"/>
              </a:rPr>
              <a:t>or</a:t>
            </a:r>
            <a:r>
              <a:rPr sz="2000" b="1" kern="0" spc="-14"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doors: </a:t>
            </a:r>
            <a:r>
              <a:rPr sz="2000" kern="0" spc="-7" dirty="0">
                <a:solidFill>
                  <a:sysClr val="windowText" lastClr="000000"/>
                </a:solidFill>
                <a:latin typeface="Source Sans 3"/>
                <a:cs typeface="Source Sans 3"/>
              </a:rPr>
              <a:t>Installing</a:t>
            </a:r>
            <a:r>
              <a:rPr sz="2000" kern="0" spc="-14" dirty="0">
                <a:solidFill>
                  <a:sysClr val="windowText" lastClr="000000"/>
                </a:solidFill>
                <a:latin typeface="Source Sans 3"/>
                <a:cs typeface="Source Sans 3"/>
              </a:rPr>
              <a:t> </a:t>
            </a:r>
            <a:r>
              <a:rPr sz="2000" kern="0" spc="-7" dirty="0">
                <a:solidFill>
                  <a:sysClr val="windowText" lastClr="000000"/>
                </a:solidFill>
                <a:latin typeface="Source Sans 3"/>
                <a:cs typeface="Source Sans 3"/>
              </a:rPr>
              <a:t>adjustable barriers</a:t>
            </a:r>
            <a:r>
              <a:rPr sz="2000" kern="0" spc="-17"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can</a:t>
            </a:r>
            <a:r>
              <a:rPr sz="2000" kern="0" spc="-17"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divert</a:t>
            </a:r>
            <a:r>
              <a:rPr sz="2000" kern="0" spc="-14" dirty="0">
                <a:solidFill>
                  <a:sysClr val="windowText" lastClr="000000"/>
                </a:solidFill>
                <a:latin typeface="Source Sans 3"/>
                <a:cs typeface="Source Sans 3"/>
              </a:rPr>
              <a:t> </a:t>
            </a:r>
            <a:r>
              <a:rPr sz="2000" kern="0" spc="-17" dirty="0">
                <a:solidFill>
                  <a:sysClr val="windowText" lastClr="000000"/>
                </a:solidFill>
                <a:latin typeface="Source Sans 3"/>
                <a:cs typeface="Source Sans 3"/>
              </a:rPr>
              <a:t>the </a:t>
            </a:r>
            <a:r>
              <a:rPr sz="2000" kern="0" dirty="0">
                <a:solidFill>
                  <a:sysClr val="windowText" lastClr="000000"/>
                </a:solidFill>
                <a:latin typeface="Source Sans 3"/>
                <a:cs typeface="Source Sans 3"/>
              </a:rPr>
              <a:t>flow</a:t>
            </a:r>
            <a:r>
              <a:rPr sz="2000" kern="0" spc="-14" dirty="0">
                <a:solidFill>
                  <a:sysClr val="windowText" lastClr="000000"/>
                </a:solidFill>
                <a:latin typeface="Source Sans 3"/>
                <a:cs typeface="Source Sans 3"/>
              </a:rPr>
              <a:t> </a:t>
            </a:r>
            <a:r>
              <a:rPr sz="2000" kern="0" dirty="0">
                <a:solidFill>
                  <a:sysClr val="windowText" lastClr="000000"/>
                </a:solidFill>
                <a:latin typeface="Source Sans 3"/>
                <a:cs typeface="Source Sans 3"/>
              </a:rPr>
              <a:t>of</a:t>
            </a:r>
            <a:r>
              <a:rPr sz="2000" kern="0" spc="-10" dirty="0">
                <a:solidFill>
                  <a:sysClr val="windowText" lastClr="000000"/>
                </a:solidFill>
                <a:latin typeface="Source Sans 3"/>
                <a:cs typeface="Source Sans 3"/>
              </a:rPr>
              <a:t> </a:t>
            </a:r>
            <a:r>
              <a:rPr sz="2000" kern="0" spc="-7" dirty="0">
                <a:solidFill>
                  <a:sysClr val="windowText" lastClr="000000"/>
                </a:solidFill>
                <a:latin typeface="Source Sans 3"/>
                <a:cs typeface="Source Sans 3"/>
              </a:rPr>
              <a:t>water.</a:t>
            </a:r>
            <a:endParaRPr lang="en-US" sz="2000" kern="0" spc="-7" dirty="0">
              <a:solidFill>
                <a:sysClr val="windowText" lastClr="000000"/>
              </a:solidFill>
              <a:latin typeface="Source Sans 3"/>
              <a:cs typeface="Source Sans 3"/>
            </a:endParaRPr>
          </a:p>
          <a:p>
            <a:pPr marL="320378" marR="2537912" indent="-156292" defTabSz="623438">
              <a:lnSpc>
                <a:spcPct val="113100"/>
              </a:lnSpc>
              <a:spcBef>
                <a:spcPts val="430"/>
              </a:spcBef>
              <a:buFont typeface="Symbol"/>
              <a:buChar char=""/>
              <a:tabLst>
                <a:tab pos="320378" algn="l"/>
              </a:tabLst>
            </a:pPr>
            <a:endParaRPr lang="en-US" sz="2000" kern="0" spc="-7" dirty="0">
              <a:solidFill>
                <a:sysClr val="windowText" lastClr="000000"/>
              </a:solidFill>
              <a:latin typeface="Source Sans 3"/>
              <a:cs typeface="Source Sans 3"/>
            </a:endParaRPr>
          </a:p>
          <a:p>
            <a:pPr marL="164086" marR="2537912" defTabSz="623438">
              <a:lnSpc>
                <a:spcPct val="113100"/>
              </a:lnSpc>
              <a:spcBef>
                <a:spcPts val="430"/>
              </a:spcBef>
              <a:tabLst>
                <a:tab pos="320378" algn="l"/>
              </a:tabLst>
            </a:pPr>
            <a:r>
              <a:rPr lang="en-US" sz="2000" b="1" kern="0" dirty="0">
                <a:solidFill>
                  <a:sysClr val="windowText" lastClr="000000"/>
                </a:solidFill>
                <a:latin typeface="Source Sans 3"/>
                <a:cs typeface="Source Sans 3"/>
              </a:rPr>
              <a:t>PERFORM INVENTORY AND EQUIPMENT ASSESSMENTS  </a:t>
            </a:r>
          </a:p>
          <a:p>
            <a:pPr marL="506986" marR="2537912" indent="-342900" defTabSz="623438">
              <a:lnSpc>
                <a:spcPct val="113100"/>
              </a:lnSpc>
              <a:spcBef>
                <a:spcPts val="430"/>
              </a:spcBef>
              <a:buFont typeface="Arial" panose="020B0604020202020204" pitchFamily="34" charset="0"/>
              <a:buChar char="•"/>
              <a:tabLst>
                <a:tab pos="320378" algn="l"/>
              </a:tabLst>
            </a:pPr>
            <a:r>
              <a:rPr lang="en-US" sz="2000" b="1" kern="0" dirty="0">
                <a:solidFill>
                  <a:sysClr val="windowText" lastClr="000000"/>
                </a:solidFill>
                <a:latin typeface="Source Sans 3"/>
                <a:cs typeface="Source Sans 3"/>
              </a:rPr>
              <a:t>Ready.gov</a:t>
            </a:r>
          </a:p>
          <a:p>
            <a:pPr marL="506986" marR="2537912" indent="-342900" defTabSz="623438">
              <a:lnSpc>
                <a:spcPct val="113100"/>
              </a:lnSpc>
              <a:spcBef>
                <a:spcPts val="430"/>
              </a:spcBef>
              <a:buFont typeface="Arial" panose="020B0604020202020204" pitchFamily="34" charset="0"/>
              <a:buChar char="•"/>
              <a:tabLst>
                <a:tab pos="320378" algn="l"/>
              </a:tabLst>
            </a:pPr>
            <a:r>
              <a:rPr lang="en-US" sz="2000" b="1" kern="0" dirty="0">
                <a:solidFill>
                  <a:sysClr val="windowText" lastClr="000000"/>
                </a:solidFill>
                <a:latin typeface="Source Sans 3"/>
                <a:cs typeface="Source Sans 3"/>
              </a:rPr>
              <a:t>US Small Business Administration sba.gov </a:t>
            </a:r>
          </a:p>
        </p:txBody>
      </p:sp>
      <p:sp>
        <p:nvSpPr>
          <p:cNvPr id="6" name="object 6"/>
          <p:cNvSpPr txBox="1">
            <a:spLocks noGrp="1"/>
          </p:cNvSpPr>
          <p:nvPr>
            <p:ph type="sldNum" sz="quarter" idx="7"/>
          </p:nvPr>
        </p:nvSpPr>
        <p:spPr>
          <a:xfrm>
            <a:off x="13766936" y="4353132"/>
            <a:ext cx="271658" cy="143314"/>
          </a:xfrm>
          <a:prstGeom prst="rect">
            <a:avLst/>
          </a:prstGeom>
        </p:spPr>
        <p:txBody>
          <a:bodyPr vert="horz" wrap="square" lIns="0" tIns="6927" rIns="0" bIns="0" rtlCol="0">
            <a:spAutoFit/>
          </a:bodyPr>
          <a:lstStyle/>
          <a:p>
            <a:pPr marL="25977" defTabSz="623438">
              <a:spcBef>
                <a:spcPts val="55"/>
              </a:spcBef>
            </a:pPr>
            <a:fld id="{81D60167-4931-47E6-BA6A-407CBD079E47}" type="slidenum">
              <a:rPr kern="0" spc="-17" dirty="0">
                <a:solidFill>
                  <a:prstClr val="black"/>
                </a:solidFill>
              </a:rPr>
              <a:pPr marL="25977" defTabSz="623438">
                <a:spcBef>
                  <a:spcPts val="55"/>
                </a:spcBef>
              </a:pPr>
              <a:t>15</a:t>
            </a:fld>
            <a:endParaRPr kern="0" spc="-17" dirty="0">
              <a:solidFill>
                <a:prstClr val="black"/>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9660" y="3528921"/>
            <a:ext cx="506990" cy="0"/>
          </a:xfrm>
          <a:custGeom>
            <a:avLst/>
            <a:gdLst/>
            <a:ahLst/>
            <a:cxnLst/>
            <a:rect l="l" t="t" r="r" b="b"/>
            <a:pathLst>
              <a:path w="743585">
                <a:moveTo>
                  <a:pt x="0" y="0"/>
                </a:moveTo>
                <a:lnTo>
                  <a:pt x="743100" y="0"/>
                </a:lnTo>
              </a:path>
            </a:pathLst>
          </a:custGeom>
          <a:ln w="9094">
            <a:solidFill>
              <a:srgbClr val="000000"/>
            </a:solidFill>
          </a:ln>
        </p:spPr>
        <p:txBody>
          <a:bodyPr wrap="square" lIns="0" tIns="0" rIns="0" bIns="0" rtlCol="0"/>
          <a:lstStyle/>
          <a:p>
            <a:pPr defTabSz="623438"/>
            <a:endParaRPr sz="1227" kern="0">
              <a:solidFill>
                <a:sysClr val="windowText" lastClr="000000"/>
              </a:solidFill>
            </a:endParaRPr>
          </a:p>
        </p:txBody>
      </p:sp>
      <p:sp>
        <p:nvSpPr>
          <p:cNvPr id="3" name="object 3"/>
          <p:cNvSpPr/>
          <p:nvPr/>
        </p:nvSpPr>
        <p:spPr>
          <a:xfrm>
            <a:off x="4069773" y="6120765"/>
            <a:ext cx="3857625" cy="6061"/>
          </a:xfrm>
          <a:custGeom>
            <a:avLst/>
            <a:gdLst/>
            <a:ahLst/>
            <a:cxnLst/>
            <a:rect l="l" t="t" r="r" b="b"/>
            <a:pathLst>
              <a:path w="5657850" h="8890">
                <a:moveTo>
                  <a:pt x="5657850" y="0"/>
                </a:moveTo>
                <a:lnTo>
                  <a:pt x="0" y="0"/>
                </a:lnTo>
                <a:lnTo>
                  <a:pt x="0" y="8381"/>
                </a:lnTo>
                <a:lnTo>
                  <a:pt x="5657850" y="8381"/>
                </a:lnTo>
                <a:lnTo>
                  <a:pt x="5657850" y="0"/>
                </a:lnTo>
                <a:close/>
              </a:path>
            </a:pathLst>
          </a:custGeom>
          <a:solidFill>
            <a:srgbClr val="000000"/>
          </a:solidFill>
        </p:spPr>
        <p:txBody>
          <a:bodyPr wrap="square" lIns="0" tIns="0" rIns="0" bIns="0" rtlCol="0"/>
          <a:lstStyle/>
          <a:p>
            <a:pPr defTabSz="623438"/>
            <a:endParaRPr sz="1227" kern="0">
              <a:solidFill>
                <a:sysClr val="windowText" lastClr="000000"/>
              </a:solidFill>
            </a:endParaRPr>
          </a:p>
        </p:txBody>
      </p:sp>
      <p:sp>
        <p:nvSpPr>
          <p:cNvPr id="4" name="object 4"/>
          <p:cNvSpPr txBox="1"/>
          <p:nvPr/>
        </p:nvSpPr>
        <p:spPr>
          <a:xfrm>
            <a:off x="3789455" y="1007830"/>
            <a:ext cx="5226105" cy="4842340"/>
          </a:xfrm>
          <a:prstGeom prst="rect">
            <a:avLst/>
          </a:prstGeom>
        </p:spPr>
        <p:txBody>
          <a:bodyPr vert="horz" wrap="square" lIns="0" tIns="114733" rIns="0" bIns="0" rtlCol="0">
            <a:spAutoFit/>
          </a:bodyPr>
          <a:lstStyle/>
          <a:p>
            <a:pPr marL="8659" algn="just" defTabSz="623438">
              <a:spcBef>
                <a:spcPts val="903"/>
              </a:spcBef>
            </a:pPr>
            <a:r>
              <a:rPr sz="1227" b="1" kern="0" dirty="0">
                <a:solidFill>
                  <a:srgbClr val="001F5F"/>
                </a:solidFill>
                <a:latin typeface="Source Sans 3"/>
                <a:cs typeface="Source Sans 3"/>
              </a:rPr>
              <a:t>Appendix</a:t>
            </a:r>
            <a:r>
              <a:rPr sz="1227" b="1" kern="0" spc="-34" dirty="0">
                <a:solidFill>
                  <a:srgbClr val="001F5F"/>
                </a:solidFill>
                <a:latin typeface="Source Sans 3"/>
                <a:cs typeface="Source Sans 3"/>
              </a:rPr>
              <a:t> </a:t>
            </a:r>
            <a:r>
              <a:rPr sz="1227" b="1" kern="0" dirty="0">
                <a:solidFill>
                  <a:srgbClr val="001F5F"/>
                </a:solidFill>
                <a:latin typeface="Source Sans 3"/>
                <a:cs typeface="Source Sans 3"/>
              </a:rPr>
              <a:t>A:</a:t>
            </a:r>
            <a:r>
              <a:rPr sz="1227" b="1" kern="0" spc="-27" dirty="0">
                <a:solidFill>
                  <a:srgbClr val="001F5F"/>
                </a:solidFill>
                <a:latin typeface="Source Sans 3"/>
                <a:cs typeface="Source Sans 3"/>
              </a:rPr>
              <a:t> </a:t>
            </a:r>
            <a:r>
              <a:rPr sz="1227" b="1" kern="0" dirty="0">
                <a:solidFill>
                  <a:srgbClr val="001F5F"/>
                </a:solidFill>
                <a:latin typeface="Source Sans 3"/>
                <a:cs typeface="Source Sans 3"/>
              </a:rPr>
              <a:t>Inventory</a:t>
            </a:r>
            <a:r>
              <a:rPr sz="1227" b="1" kern="0" spc="-31" dirty="0">
                <a:solidFill>
                  <a:srgbClr val="001F5F"/>
                </a:solidFill>
                <a:latin typeface="Source Sans 3"/>
                <a:cs typeface="Source Sans 3"/>
              </a:rPr>
              <a:t> </a:t>
            </a:r>
            <a:r>
              <a:rPr sz="1227" b="1" kern="0" dirty="0">
                <a:solidFill>
                  <a:srgbClr val="001F5F"/>
                </a:solidFill>
                <a:latin typeface="Source Sans 3"/>
                <a:cs typeface="Source Sans 3"/>
              </a:rPr>
              <a:t>and</a:t>
            </a:r>
            <a:r>
              <a:rPr sz="1227" b="1" kern="0" spc="-31" dirty="0">
                <a:solidFill>
                  <a:srgbClr val="001F5F"/>
                </a:solidFill>
                <a:latin typeface="Source Sans 3"/>
                <a:cs typeface="Source Sans 3"/>
              </a:rPr>
              <a:t> </a:t>
            </a:r>
            <a:r>
              <a:rPr sz="1227" b="1" kern="0" spc="-7" dirty="0">
                <a:solidFill>
                  <a:srgbClr val="001F5F"/>
                </a:solidFill>
                <a:latin typeface="Source Sans 3"/>
                <a:cs typeface="Source Sans 3"/>
              </a:rPr>
              <a:t>Equipment</a:t>
            </a:r>
            <a:endParaRPr sz="1227" kern="0" dirty="0">
              <a:solidFill>
                <a:sysClr val="windowText" lastClr="000000"/>
              </a:solidFill>
              <a:latin typeface="Source Sans 3"/>
              <a:cs typeface="Source Sans 3"/>
            </a:endParaRPr>
          </a:p>
          <a:p>
            <a:pPr marL="8659" marR="3464" algn="just" defTabSz="623438">
              <a:lnSpc>
                <a:spcPct val="113100"/>
              </a:lnSpc>
              <a:spcBef>
                <a:spcPts val="467"/>
              </a:spcBef>
            </a:pPr>
            <a:r>
              <a:rPr sz="886" kern="0" dirty="0">
                <a:solidFill>
                  <a:sysClr val="windowText" lastClr="000000"/>
                </a:solidFill>
                <a:latin typeface="Source Sans 3"/>
                <a:cs typeface="Source Sans 3"/>
              </a:rPr>
              <a:t>Use</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this</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form</a:t>
            </a:r>
            <a:r>
              <a:rPr sz="886" kern="0" spc="-1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to</a:t>
            </a:r>
            <a:r>
              <a:rPr sz="886" kern="0" spc="-10"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document</a:t>
            </a:r>
            <a:r>
              <a:rPr sz="886" kern="0" spc="-20"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key</a:t>
            </a:r>
            <a:r>
              <a:rPr sz="886" kern="0" spc="-14"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equipment,</a:t>
            </a:r>
            <a:r>
              <a:rPr sz="886" kern="0" spc="-20"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machinery,</a:t>
            </a:r>
            <a:r>
              <a:rPr sz="886" kern="0" spc="-17"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supplies,</a:t>
            </a:r>
            <a:r>
              <a:rPr sz="886" kern="0" spc="-10"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and</a:t>
            </a:r>
            <a:r>
              <a:rPr sz="886" kern="0" spc="-1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other</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items</a:t>
            </a:r>
            <a:r>
              <a:rPr sz="886" kern="0" spc="-14" dirty="0">
                <a:solidFill>
                  <a:sysClr val="windowText" lastClr="000000"/>
                </a:solidFill>
                <a:latin typeface="Source Sans 3"/>
                <a:cs typeface="Source Sans 3"/>
              </a:rPr>
              <a:t> </a:t>
            </a:r>
            <a:r>
              <a:rPr sz="886" kern="0" spc="-17" dirty="0">
                <a:solidFill>
                  <a:sysClr val="windowText" lastClr="000000"/>
                </a:solidFill>
                <a:latin typeface="Source Sans 3"/>
                <a:cs typeface="Source Sans 3"/>
              </a:rPr>
              <a:t>you </a:t>
            </a:r>
            <a:r>
              <a:rPr sz="886" kern="0" dirty="0">
                <a:solidFill>
                  <a:sysClr val="windowText" lastClr="000000"/>
                </a:solidFill>
                <a:latin typeface="Source Sans 3"/>
                <a:cs typeface="Source Sans 3"/>
              </a:rPr>
              <a:t>will</a:t>
            </a:r>
            <a:r>
              <a:rPr sz="886" kern="0" spc="-31"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need</a:t>
            </a:r>
            <a:r>
              <a:rPr sz="886" kern="0" spc="-2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to</a:t>
            </a:r>
            <a:r>
              <a:rPr sz="886" kern="0" spc="-2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fulfill</a:t>
            </a:r>
            <a:r>
              <a:rPr sz="886" kern="0" spc="-2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your</a:t>
            </a:r>
            <a:r>
              <a:rPr sz="886" kern="0" spc="-2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critical</a:t>
            </a:r>
            <a:r>
              <a:rPr sz="886" kern="0" spc="-2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business</a:t>
            </a:r>
            <a:r>
              <a:rPr sz="886" kern="0" spc="-2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functions.</a:t>
            </a:r>
            <a:r>
              <a:rPr sz="886" kern="0" spc="-24"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Attach</a:t>
            </a:r>
            <a:r>
              <a:rPr sz="886" kern="0" spc="-27"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photos</a:t>
            </a:r>
            <a:r>
              <a:rPr sz="886" kern="0" spc="-2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as</a:t>
            </a:r>
            <a:r>
              <a:rPr sz="886" kern="0" spc="-27"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appropriate.</a:t>
            </a:r>
            <a:endParaRPr sz="886" kern="0" dirty="0">
              <a:solidFill>
                <a:sysClr val="windowText" lastClr="000000"/>
              </a:solidFill>
              <a:latin typeface="Source Sans 3"/>
              <a:cs typeface="Source Sans 3"/>
            </a:endParaRPr>
          </a:p>
          <a:p>
            <a:pPr marL="8659" algn="just" defTabSz="623438">
              <a:spcBef>
                <a:spcPts val="685"/>
              </a:spcBef>
              <a:tabLst>
                <a:tab pos="3865748" algn="l"/>
              </a:tabLst>
            </a:pPr>
            <a:r>
              <a:rPr sz="955" b="1" kern="0" dirty="0">
                <a:solidFill>
                  <a:sysClr val="windowText" lastClr="000000"/>
                </a:solidFill>
                <a:latin typeface="Source Sans 3"/>
                <a:cs typeface="Source Sans 3"/>
              </a:rPr>
              <a:t>Item: </a:t>
            </a:r>
            <a:r>
              <a:rPr sz="955" b="1" u="sng" kern="0" dirty="0">
                <a:solidFill>
                  <a:sysClr val="windowText" lastClr="000000"/>
                </a:solidFill>
                <a:uFill>
                  <a:solidFill>
                    <a:srgbClr val="000000"/>
                  </a:solidFill>
                </a:uFill>
                <a:latin typeface="Source Sans 3"/>
                <a:cs typeface="Source Sans 3"/>
              </a:rPr>
              <a:t>	</a:t>
            </a:r>
            <a:endParaRPr sz="955" kern="0" dirty="0">
              <a:solidFill>
                <a:sysClr val="windowText" lastClr="000000"/>
              </a:solidFill>
              <a:latin typeface="Source Sans 3"/>
              <a:cs typeface="Source Sans 3"/>
            </a:endParaRPr>
          </a:p>
          <a:p>
            <a:pPr marL="8659" marR="98711" algn="just" defTabSz="623438">
              <a:lnSpc>
                <a:spcPct val="164300"/>
              </a:lnSpc>
              <a:spcBef>
                <a:spcPts val="10"/>
              </a:spcBef>
              <a:tabLst>
                <a:tab pos="1032569" algn="l"/>
                <a:tab pos="2506307" algn="l"/>
                <a:tab pos="3865748" algn="l"/>
              </a:tabLst>
            </a:pPr>
            <a:r>
              <a:rPr sz="886" kern="0" spc="-7" dirty="0">
                <a:solidFill>
                  <a:sysClr val="windowText" lastClr="000000"/>
                </a:solidFill>
                <a:latin typeface="Source Sans 3"/>
                <a:cs typeface="Source Sans 3"/>
              </a:rPr>
              <a:t>Related</a:t>
            </a:r>
            <a:r>
              <a:rPr sz="886" kern="0" spc="-10"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business</a:t>
            </a:r>
            <a:r>
              <a:rPr sz="886" kern="0" spc="-10"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function:</a:t>
            </a:r>
            <a:r>
              <a:rPr sz="886" kern="0" spc="-10" dirty="0">
                <a:solidFill>
                  <a:sysClr val="windowText" lastClr="000000"/>
                </a:solidFill>
                <a:latin typeface="Source Sans 3"/>
                <a:cs typeface="Source Sans 3"/>
              </a:rPr>
              <a:t> </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Brief </a:t>
            </a:r>
            <a:r>
              <a:rPr sz="886" kern="0" spc="-7" dirty="0">
                <a:solidFill>
                  <a:sysClr val="windowText" lastClr="000000"/>
                </a:solidFill>
                <a:latin typeface="Source Sans 3"/>
                <a:cs typeface="Source Sans 3"/>
              </a:rPr>
              <a:t>description </a:t>
            </a:r>
            <a:r>
              <a:rPr sz="886" kern="0" dirty="0">
                <a:solidFill>
                  <a:sysClr val="windowText" lastClr="000000"/>
                </a:solidFill>
                <a:latin typeface="Source Sans 3"/>
                <a:cs typeface="Source Sans 3"/>
              </a:rPr>
              <a:t>of item: </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Location </a:t>
            </a:r>
            <a:r>
              <a:rPr sz="886" kern="0" dirty="0">
                <a:solidFill>
                  <a:sysClr val="windowText" lastClr="000000"/>
                </a:solidFill>
                <a:latin typeface="Source Sans 3"/>
                <a:cs typeface="Source Sans 3"/>
              </a:rPr>
              <a:t>within</a:t>
            </a:r>
            <a:r>
              <a:rPr sz="886" kern="0" spc="-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the</a:t>
            </a:r>
            <a:r>
              <a:rPr sz="886" kern="0" spc="-3"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facility: </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Manufacturer: </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Model number: </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Serial number:</a:t>
            </a:r>
            <a:r>
              <a:rPr sz="886" kern="0" spc="-7" dirty="0">
                <a:solidFill>
                  <a:sysClr val="windowText" lastClr="000000"/>
                </a:solidFill>
                <a:latin typeface="Source Sans 3"/>
                <a:cs typeface="Source Sans 3"/>
              </a:rPr>
              <a:t> </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Asset</a:t>
            </a:r>
            <a:r>
              <a:rPr sz="886" kern="0" spc="-3"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tag</a:t>
            </a:r>
            <a:r>
              <a:rPr sz="886" kern="0" spc="-3"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number:</a:t>
            </a:r>
            <a:r>
              <a:rPr sz="886" kern="0" spc="-3" dirty="0">
                <a:solidFill>
                  <a:sysClr val="windowText" lastClr="000000"/>
                </a:solidFill>
                <a:latin typeface="Source Sans 3"/>
                <a:cs typeface="Source Sans 3"/>
              </a:rPr>
              <a:t> </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Quantity: </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Purchase/lease </a:t>
            </a:r>
            <a:r>
              <a:rPr sz="886" kern="0" dirty="0">
                <a:solidFill>
                  <a:sysClr val="windowText" lastClr="000000"/>
                </a:solidFill>
                <a:latin typeface="Source Sans 3"/>
                <a:cs typeface="Source Sans 3"/>
              </a:rPr>
              <a:t>date: </a:t>
            </a:r>
            <a:r>
              <a:rPr sz="886" u="sng" kern="0" dirty="0">
                <a:solidFill>
                  <a:sysClr val="windowText" lastClr="000000"/>
                </a:solidFill>
                <a:uFill>
                  <a:solidFill>
                    <a:srgbClr val="000000"/>
                  </a:solidFill>
                </a:uFill>
                <a:latin typeface="Source Sans 3"/>
                <a:cs typeface="Source Sans 3"/>
              </a:rPr>
              <a:t>	</a:t>
            </a:r>
            <a:r>
              <a:rPr sz="886" kern="0" spc="-7" dirty="0">
                <a:solidFill>
                  <a:sysClr val="windowText" lastClr="000000"/>
                </a:solidFill>
                <a:latin typeface="Source Sans 3"/>
                <a:cs typeface="Source Sans 3"/>
              </a:rPr>
              <a:t> Acquired </a:t>
            </a:r>
            <a:r>
              <a:rPr sz="886" kern="0" dirty="0">
                <a:solidFill>
                  <a:sysClr val="windowText" lastClr="000000"/>
                </a:solidFill>
                <a:latin typeface="Source Sans 3"/>
                <a:cs typeface="Source Sans 3"/>
              </a:rPr>
              <a:t>new</a:t>
            </a:r>
            <a:r>
              <a:rPr sz="886" kern="0" spc="-3"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or</a:t>
            </a:r>
            <a:r>
              <a:rPr sz="886" kern="0" spc="-3"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used:</a:t>
            </a:r>
          </a:p>
          <a:p>
            <a:pPr marL="8659" marR="98711" algn="r" defTabSz="623438">
              <a:lnSpc>
                <a:spcPct val="164200"/>
              </a:lnSpc>
              <a:spcBef>
                <a:spcPts val="1203"/>
              </a:spcBef>
              <a:tabLst>
                <a:tab pos="3554029" algn="l"/>
                <a:tab pos="3865748" algn="l"/>
              </a:tabLst>
            </a:pPr>
            <a:r>
              <a:rPr sz="886" kern="0" dirty="0">
                <a:solidFill>
                  <a:sysClr val="windowText" lastClr="000000"/>
                </a:solidFill>
                <a:latin typeface="Source Sans 3"/>
                <a:cs typeface="Source Sans 3"/>
              </a:rPr>
              <a:t>Price paid: </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Warranty </a:t>
            </a:r>
            <a:r>
              <a:rPr sz="886" kern="0" dirty="0">
                <a:solidFill>
                  <a:sysClr val="windowText" lastClr="000000"/>
                </a:solidFill>
                <a:latin typeface="Source Sans 3"/>
                <a:cs typeface="Source Sans 3"/>
              </a:rPr>
              <a:t>or</a:t>
            </a:r>
            <a:r>
              <a:rPr sz="886" kern="0" spc="-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service</a:t>
            </a:r>
            <a:r>
              <a:rPr sz="886" kern="0" spc="-3"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contract </a:t>
            </a:r>
            <a:r>
              <a:rPr sz="886" kern="0" dirty="0">
                <a:solidFill>
                  <a:sysClr val="windowText" lastClr="000000"/>
                </a:solidFill>
                <a:latin typeface="Source Sans 3"/>
                <a:cs typeface="Source Sans 3"/>
              </a:rPr>
              <a:t>information:</a:t>
            </a:r>
            <a:r>
              <a:rPr sz="886" kern="0" spc="-3" dirty="0">
                <a:solidFill>
                  <a:sysClr val="windowText" lastClr="000000"/>
                </a:solidFill>
                <a:latin typeface="Source Sans 3"/>
                <a:cs typeface="Source Sans 3"/>
              </a:rPr>
              <a:t> </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If</a:t>
            </a:r>
            <a:r>
              <a:rPr sz="886" kern="0" spc="-1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the</a:t>
            </a:r>
            <a:r>
              <a:rPr sz="886" kern="0" spc="-14"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equipment</a:t>
            </a:r>
            <a:r>
              <a:rPr sz="886" kern="0" spc="-1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is</a:t>
            </a:r>
            <a:r>
              <a:rPr sz="886" kern="0" spc="-17"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replaceable,</a:t>
            </a:r>
            <a:r>
              <a:rPr sz="886" kern="0" spc="-17"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indicate</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how</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long</a:t>
            </a:r>
            <a:r>
              <a:rPr sz="886" kern="0" spc="-1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it</a:t>
            </a:r>
            <a:r>
              <a:rPr sz="886" kern="0" spc="-1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would</a:t>
            </a:r>
            <a:r>
              <a:rPr sz="886" kern="0" spc="-1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take</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to</a:t>
            </a:r>
            <a:r>
              <a:rPr sz="886" kern="0" spc="-14"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replace:</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Is</a:t>
            </a:r>
            <a:r>
              <a:rPr sz="886" kern="0" spc="-3"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vendor</a:t>
            </a:r>
            <a:r>
              <a:rPr sz="886" kern="0" spc="-3"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installation </a:t>
            </a:r>
            <a:r>
              <a:rPr sz="886" kern="0" dirty="0">
                <a:solidFill>
                  <a:sysClr val="windowText" lastClr="000000"/>
                </a:solidFill>
                <a:latin typeface="Source Sans 3"/>
                <a:cs typeface="Source Sans 3"/>
              </a:rPr>
              <a:t>required? </a:t>
            </a:r>
            <a:r>
              <a:rPr sz="886" u="sng" kern="0" dirty="0">
                <a:solidFill>
                  <a:sysClr val="windowText" lastClr="000000"/>
                </a:solidFill>
                <a:uFill>
                  <a:solidFill>
                    <a:srgbClr val="000000"/>
                  </a:solidFill>
                </a:uFill>
                <a:latin typeface="Source Sans 3"/>
                <a:cs typeface="Source Sans 3"/>
              </a:rPr>
              <a:t>	</a:t>
            </a:r>
            <a:endParaRPr sz="886" kern="0" dirty="0">
              <a:solidFill>
                <a:sysClr val="windowText" lastClr="000000"/>
              </a:solidFill>
              <a:latin typeface="Source Sans 3"/>
              <a:cs typeface="Source Sans 3"/>
            </a:endParaRPr>
          </a:p>
          <a:p>
            <a:pPr marL="8659" marR="98711" algn="just" defTabSz="623438">
              <a:lnSpc>
                <a:spcPct val="113100"/>
              </a:lnSpc>
              <a:spcBef>
                <a:spcPts val="549"/>
              </a:spcBef>
              <a:tabLst>
                <a:tab pos="3865748" algn="l"/>
              </a:tabLst>
            </a:pPr>
            <a:r>
              <a:rPr sz="886" kern="0" dirty="0">
                <a:solidFill>
                  <a:sysClr val="windowText" lastClr="000000"/>
                </a:solidFill>
                <a:latin typeface="Source Sans 3"/>
                <a:cs typeface="Source Sans 3"/>
              </a:rPr>
              <a:t>If</a:t>
            </a:r>
            <a:r>
              <a:rPr sz="886" kern="0" spc="-20"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the</a:t>
            </a:r>
            <a:r>
              <a:rPr sz="886" kern="0" spc="-17"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equipment</a:t>
            </a:r>
            <a:r>
              <a:rPr sz="886" kern="0" spc="-1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can</a:t>
            </a:r>
            <a:r>
              <a:rPr sz="886" kern="0" spc="-2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be</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fixed,</a:t>
            </a:r>
            <a:r>
              <a:rPr sz="886" kern="0" spc="-20"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indicate</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how</a:t>
            </a:r>
            <a:r>
              <a:rPr sz="886" kern="0" spc="-2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long</a:t>
            </a:r>
            <a:r>
              <a:rPr sz="886" kern="0" spc="-1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it</a:t>
            </a:r>
            <a:r>
              <a:rPr sz="886" kern="0" spc="-20"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would</a:t>
            </a:r>
            <a:r>
              <a:rPr sz="886" kern="0" spc="-20"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take</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to</a:t>
            </a:r>
            <a:r>
              <a:rPr sz="886" kern="0" spc="-17"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become </a:t>
            </a:r>
            <a:r>
              <a:rPr sz="886" kern="0" dirty="0">
                <a:solidFill>
                  <a:sysClr val="windowText" lastClr="000000"/>
                </a:solidFill>
                <a:latin typeface="Source Sans 3"/>
                <a:cs typeface="Source Sans 3"/>
              </a:rPr>
              <a:t>functional? </a:t>
            </a:r>
            <a:r>
              <a:rPr sz="886" u="sng" kern="0" dirty="0">
                <a:solidFill>
                  <a:sysClr val="windowText" lastClr="000000"/>
                </a:solidFill>
                <a:uFill>
                  <a:solidFill>
                    <a:srgbClr val="000000"/>
                  </a:solidFill>
                </a:uFill>
                <a:latin typeface="Source Sans 3"/>
                <a:cs typeface="Source Sans 3"/>
              </a:rPr>
              <a:t>	</a:t>
            </a:r>
            <a:endParaRPr sz="886" kern="0" dirty="0">
              <a:solidFill>
                <a:sysClr val="windowText" lastClr="000000"/>
              </a:solidFill>
              <a:latin typeface="Source Sans 3"/>
              <a:cs typeface="Source Sans 3"/>
            </a:endParaRPr>
          </a:p>
          <a:p>
            <a:pPr marL="8659" marR="98711" algn="just" defTabSz="623438">
              <a:lnSpc>
                <a:spcPct val="164200"/>
              </a:lnSpc>
              <a:tabLst>
                <a:tab pos="3865748" algn="l"/>
              </a:tabLst>
            </a:pPr>
            <a:r>
              <a:rPr sz="886" kern="0" dirty="0">
                <a:solidFill>
                  <a:sysClr val="windowText" lastClr="000000"/>
                </a:solidFill>
                <a:latin typeface="Source Sans 3"/>
                <a:cs typeface="Source Sans 3"/>
              </a:rPr>
              <a:t>Are</a:t>
            </a:r>
            <a:r>
              <a:rPr sz="886" kern="0" spc="-10"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spare</a:t>
            </a:r>
            <a:r>
              <a:rPr sz="886" kern="0" spc="-10"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parts</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available?</a:t>
            </a:r>
            <a:r>
              <a:rPr sz="886" kern="0" spc="-14" dirty="0">
                <a:solidFill>
                  <a:sysClr val="windowText" lastClr="000000"/>
                </a:solidFill>
                <a:latin typeface="Source Sans 3"/>
                <a:cs typeface="Source Sans 3"/>
              </a:rPr>
              <a:t> </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Are</a:t>
            </a:r>
            <a:r>
              <a:rPr sz="886" kern="0" spc="-17"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spare</a:t>
            </a:r>
            <a:r>
              <a:rPr sz="886" kern="0" spc="-14"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parts</a:t>
            </a:r>
            <a:r>
              <a:rPr sz="886" kern="0" spc="-20"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on</a:t>
            </a:r>
            <a:r>
              <a:rPr sz="886" kern="0" spc="-1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hand</a:t>
            </a:r>
            <a:r>
              <a:rPr sz="886" kern="0" spc="-20"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in</a:t>
            </a:r>
            <a:r>
              <a:rPr sz="886" kern="0" spc="-17"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your</a:t>
            </a:r>
            <a:r>
              <a:rPr sz="886" kern="0" spc="-17"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facility?</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Primary supplier: </a:t>
            </a:r>
            <a:r>
              <a:rPr sz="886" u="sng" kern="0" dirty="0">
                <a:solidFill>
                  <a:sysClr val="windowText" lastClr="000000"/>
                </a:solidFill>
                <a:uFill>
                  <a:solidFill>
                    <a:srgbClr val="000000"/>
                  </a:solidFill>
                </a:uFill>
                <a:latin typeface="Source Sans 3"/>
                <a:cs typeface="Source Sans 3"/>
              </a:rPr>
              <a:t>	</a:t>
            </a:r>
            <a:endParaRPr sz="886" kern="0" dirty="0">
              <a:solidFill>
                <a:sysClr val="windowText" lastClr="000000"/>
              </a:solidFill>
              <a:latin typeface="Source Sans 3"/>
              <a:cs typeface="Source Sans 3"/>
            </a:endParaRPr>
          </a:p>
          <a:p>
            <a:pPr marL="8659" marR="98711" algn="just" defTabSz="623438">
              <a:lnSpc>
                <a:spcPct val="164200"/>
              </a:lnSpc>
              <a:spcBef>
                <a:spcPts val="3"/>
              </a:spcBef>
              <a:tabLst>
                <a:tab pos="3865748" algn="l"/>
              </a:tabLst>
            </a:pPr>
            <a:r>
              <a:rPr sz="886" kern="0" spc="-7" dirty="0">
                <a:solidFill>
                  <a:sysClr val="windowText" lastClr="000000"/>
                </a:solidFill>
                <a:latin typeface="Source Sans 3"/>
                <a:cs typeface="Source Sans 3"/>
              </a:rPr>
              <a:t>Alternate </a:t>
            </a:r>
            <a:r>
              <a:rPr sz="886" kern="0" dirty="0">
                <a:solidFill>
                  <a:sysClr val="windowText" lastClr="000000"/>
                </a:solidFill>
                <a:latin typeface="Source Sans 3"/>
                <a:cs typeface="Source Sans 3"/>
              </a:rPr>
              <a:t>supplier: </a:t>
            </a:r>
            <a:r>
              <a:rPr sz="886" u="sng" kern="0" dirty="0">
                <a:solidFill>
                  <a:sysClr val="windowText" lastClr="000000"/>
                </a:solidFill>
                <a:uFill>
                  <a:solidFill>
                    <a:srgbClr val="000000"/>
                  </a:solidFill>
                </a:uFill>
                <a:latin typeface="Source Sans 3"/>
                <a:cs typeface="Source Sans 3"/>
              </a:rPr>
              <a:t>	</a:t>
            </a:r>
            <a:r>
              <a:rPr sz="886" kern="0" dirty="0">
                <a:solidFill>
                  <a:sysClr val="windowText" lastClr="000000"/>
                </a:solidFill>
                <a:latin typeface="Source Sans 3"/>
                <a:cs typeface="Source Sans 3"/>
              </a:rPr>
              <a:t> If</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the</a:t>
            </a:r>
            <a:r>
              <a:rPr sz="886" kern="0" spc="-10"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equipment</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cannot</a:t>
            </a:r>
            <a:r>
              <a:rPr sz="886" kern="0" spc="-14" dirty="0">
                <a:solidFill>
                  <a:sysClr val="windowText" lastClr="000000"/>
                </a:solidFill>
                <a:latin typeface="Source Sans 3"/>
                <a:cs typeface="Source Sans 3"/>
              </a:rPr>
              <a:t> </a:t>
            </a:r>
            <a:r>
              <a:rPr sz="886" kern="0" dirty="0">
                <a:solidFill>
                  <a:sysClr val="windowText" lastClr="000000"/>
                </a:solidFill>
                <a:latin typeface="Source Sans 3"/>
                <a:cs typeface="Source Sans 3"/>
              </a:rPr>
              <a:t>be</a:t>
            </a:r>
            <a:r>
              <a:rPr sz="886" kern="0" spc="-10"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easily</a:t>
            </a:r>
            <a:r>
              <a:rPr sz="886" kern="0" spc="-14"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replaced,</a:t>
            </a:r>
            <a:r>
              <a:rPr sz="886" kern="0" spc="-10"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indicate</a:t>
            </a:r>
            <a:r>
              <a:rPr sz="886" kern="0" spc="-10"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potential</a:t>
            </a:r>
            <a:r>
              <a:rPr sz="886" kern="0" spc="-14" dirty="0">
                <a:solidFill>
                  <a:sysClr val="windowText" lastClr="000000"/>
                </a:solidFill>
                <a:latin typeface="Source Sans 3"/>
                <a:cs typeface="Source Sans 3"/>
              </a:rPr>
              <a:t> </a:t>
            </a:r>
            <a:r>
              <a:rPr sz="886" kern="0" spc="-7" dirty="0">
                <a:solidFill>
                  <a:sysClr val="windowText" lastClr="000000"/>
                </a:solidFill>
                <a:latin typeface="Source Sans 3"/>
                <a:cs typeface="Source Sans 3"/>
              </a:rPr>
              <a:t>workarounds:</a:t>
            </a:r>
            <a:r>
              <a:rPr sz="886" u="sng" kern="0" dirty="0">
                <a:solidFill>
                  <a:sysClr val="windowText" lastClr="000000"/>
                </a:solidFill>
                <a:uFill>
                  <a:solidFill>
                    <a:srgbClr val="000000"/>
                  </a:solidFill>
                </a:uFill>
                <a:latin typeface="Source Sans 3"/>
                <a:cs typeface="Source Sans 3"/>
              </a:rPr>
              <a:t>	</a:t>
            </a:r>
            <a:endParaRPr sz="886" kern="0" dirty="0">
              <a:solidFill>
                <a:sysClr val="windowText" lastClr="000000"/>
              </a:solidFill>
              <a:latin typeface="Source Sans 3"/>
              <a:cs typeface="Source Sans 3"/>
            </a:endParaRPr>
          </a:p>
          <a:p>
            <a:pPr defTabSz="623438">
              <a:spcBef>
                <a:spcPts val="1169"/>
              </a:spcBef>
            </a:pPr>
            <a:endParaRPr sz="886" kern="0" dirty="0">
              <a:solidFill>
                <a:sysClr val="windowText" lastClr="000000"/>
              </a:solidFill>
              <a:latin typeface="Source Sans 3"/>
              <a:cs typeface="Source Sans 3"/>
            </a:endParaRPr>
          </a:p>
          <a:p>
            <a:pPr marL="8659" algn="just" defTabSz="623438">
              <a:tabLst>
                <a:tab pos="3865748" algn="l"/>
              </a:tabLst>
            </a:pPr>
            <a:r>
              <a:rPr sz="886" kern="0" dirty="0">
                <a:solidFill>
                  <a:sysClr val="windowText" lastClr="000000"/>
                </a:solidFill>
                <a:latin typeface="Source Sans 3"/>
                <a:cs typeface="Source Sans 3"/>
              </a:rPr>
              <a:t>Notes: </a:t>
            </a:r>
            <a:r>
              <a:rPr sz="886" u="sng" kern="0" dirty="0">
                <a:solidFill>
                  <a:sysClr val="windowText" lastClr="000000"/>
                </a:solidFill>
                <a:uFill>
                  <a:solidFill>
                    <a:srgbClr val="000000"/>
                  </a:solidFill>
                </a:uFill>
                <a:latin typeface="Source Sans 3"/>
                <a:cs typeface="Source Sans 3"/>
              </a:rPr>
              <a:t>	</a:t>
            </a:r>
            <a:endParaRPr sz="886" kern="0" dirty="0">
              <a:solidFill>
                <a:sysClr val="windowText" lastClr="000000"/>
              </a:solidFill>
              <a:latin typeface="Source Sans 3"/>
              <a:cs typeface="Source Sans 3"/>
            </a:endParaRPr>
          </a:p>
        </p:txBody>
      </p:sp>
      <p:sp>
        <p:nvSpPr>
          <p:cNvPr id="5" name="object 5"/>
          <p:cNvSpPr txBox="1">
            <a:spLocks noGrp="1"/>
          </p:cNvSpPr>
          <p:nvPr>
            <p:ph type="sldNum" sz="quarter" idx="7"/>
          </p:nvPr>
        </p:nvSpPr>
        <p:spPr>
          <a:xfrm>
            <a:off x="13766936" y="4353132"/>
            <a:ext cx="271658" cy="143314"/>
          </a:xfrm>
          <a:prstGeom prst="rect">
            <a:avLst/>
          </a:prstGeom>
        </p:spPr>
        <p:txBody>
          <a:bodyPr vert="horz" wrap="square" lIns="0" tIns="6927" rIns="0" bIns="0" rtlCol="0">
            <a:spAutoFit/>
          </a:bodyPr>
          <a:lstStyle/>
          <a:p>
            <a:pPr marL="25977" defTabSz="623438">
              <a:spcBef>
                <a:spcPts val="55"/>
              </a:spcBef>
            </a:pPr>
            <a:fld id="{81D60167-4931-47E6-BA6A-407CBD079E47}" type="slidenum">
              <a:rPr kern="0" spc="-17" dirty="0">
                <a:solidFill>
                  <a:prstClr val="black"/>
                </a:solidFill>
              </a:rPr>
              <a:pPr marL="25977" defTabSz="623438">
                <a:spcBef>
                  <a:spcPts val="55"/>
                </a:spcBef>
              </a:pPr>
              <a:t>16</a:t>
            </a:fld>
            <a:endParaRPr kern="0" spc="-17" dirty="0">
              <a:solidFill>
                <a:prstClr val="black"/>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urple and blue background with white text&#10;&#10;Description automatically generated">
            <a:extLst>
              <a:ext uri="{FF2B5EF4-FFF2-40B4-BE49-F238E27FC236}">
                <a16:creationId xmlns:a16="http://schemas.microsoft.com/office/drawing/2014/main" id="{F8744CF6-5D99-1D6C-0D73-BE0B7C0ABE5C}"/>
              </a:ext>
            </a:extLst>
          </p:cNvPr>
          <p:cNvPicPr>
            <a:picLocks noChangeAspect="1"/>
          </p:cNvPicPr>
          <p:nvPr/>
        </p:nvPicPr>
        <p:blipFill>
          <a:blip r:embed="rId2"/>
          <a:stretch>
            <a:fillRect/>
          </a:stretch>
        </p:blipFill>
        <p:spPr>
          <a:xfrm>
            <a:off x="127143" y="293383"/>
            <a:ext cx="5566833" cy="5365448"/>
          </a:xfrm>
          <a:prstGeom prst="rect">
            <a:avLst/>
          </a:prstGeom>
        </p:spPr>
      </p:pic>
      <p:pic>
        <p:nvPicPr>
          <p:cNvPr id="3" name="Picture 2">
            <a:extLst>
              <a:ext uri="{FF2B5EF4-FFF2-40B4-BE49-F238E27FC236}">
                <a16:creationId xmlns:a16="http://schemas.microsoft.com/office/drawing/2014/main" id="{D8CC02EA-53FC-0BC7-FF60-3D9ABC90C412}"/>
              </a:ext>
            </a:extLst>
          </p:cNvPr>
          <p:cNvPicPr>
            <a:picLocks noChangeAspect="1"/>
          </p:cNvPicPr>
          <p:nvPr/>
        </p:nvPicPr>
        <p:blipFill>
          <a:blip r:embed="rId3"/>
          <a:stretch>
            <a:fillRect/>
          </a:stretch>
        </p:blipFill>
        <p:spPr>
          <a:xfrm>
            <a:off x="5417467" y="5410200"/>
            <a:ext cx="6558562" cy="1447800"/>
          </a:xfrm>
          <a:prstGeom prst="rect">
            <a:avLst/>
          </a:prstGeom>
        </p:spPr>
      </p:pic>
    </p:spTree>
    <p:extLst>
      <p:ext uri="{BB962C8B-B14F-4D97-AF65-F5344CB8AC3E}">
        <p14:creationId xmlns:p14="http://schemas.microsoft.com/office/powerpoint/2010/main" val="3742470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0EC561-9B74-73F3-BAD5-84209F727BD1}"/>
              </a:ext>
            </a:extLst>
          </p:cNvPr>
          <p:cNvPicPr>
            <a:picLocks noChangeAspect="1"/>
          </p:cNvPicPr>
          <p:nvPr/>
        </p:nvPicPr>
        <p:blipFill>
          <a:blip r:embed="rId2"/>
          <a:srcRect r="2" b="17469"/>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2" name="Picture 1">
            <a:extLst>
              <a:ext uri="{FF2B5EF4-FFF2-40B4-BE49-F238E27FC236}">
                <a16:creationId xmlns:a16="http://schemas.microsoft.com/office/drawing/2014/main" id="{7BB402DD-FA45-B6C5-CD7B-8E487E68976A}"/>
              </a:ext>
            </a:extLst>
          </p:cNvPr>
          <p:cNvPicPr>
            <a:picLocks noChangeAspect="1"/>
          </p:cNvPicPr>
          <p:nvPr/>
        </p:nvPicPr>
        <p:blipFill>
          <a:blip r:embed="rId3"/>
          <a:stretch>
            <a:fillRect/>
          </a:stretch>
        </p:blipFill>
        <p:spPr>
          <a:xfrm>
            <a:off x="255024" y="270183"/>
            <a:ext cx="7115175" cy="1447800"/>
          </a:xfrm>
          <a:prstGeom prst="rect">
            <a:avLst/>
          </a:prstGeom>
        </p:spPr>
      </p:pic>
    </p:spTree>
    <p:extLst>
      <p:ext uri="{BB962C8B-B14F-4D97-AF65-F5344CB8AC3E}">
        <p14:creationId xmlns:p14="http://schemas.microsoft.com/office/powerpoint/2010/main" val="2839090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4A1859-8992-3DCE-76C5-384A2115D5A9}"/>
              </a:ext>
            </a:extLst>
          </p:cNvPr>
          <p:cNvSpPr txBox="1"/>
          <p:nvPr/>
        </p:nvSpPr>
        <p:spPr>
          <a:xfrm>
            <a:off x="6096000" y="3806102"/>
            <a:ext cx="6096928" cy="646331"/>
          </a:xfrm>
          <a:prstGeom prst="rect">
            <a:avLst/>
          </a:prstGeom>
          <a:noFill/>
        </p:spPr>
        <p:txBody>
          <a:bodyPr wrap="square">
            <a:spAutoFit/>
          </a:bodyPr>
          <a:lstStyle/>
          <a:p>
            <a:endParaRPr lang="en-US" dirty="0"/>
          </a:p>
          <a:p>
            <a:endParaRPr lang="en-US" dirty="0"/>
          </a:p>
        </p:txBody>
      </p:sp>
      <p:pic>
        <p:nvPicPr>
          <p:cNvPr id="5" name="Online Media 4" title="Four Easy Ways to Stay Safe Online">
            <a:hlinkClick r:id="" action="ppaction://media"/>
            <a:extLst>
              <a:ext uri="{FF2B5EF4-FFF2-40B4-BE49-F238E27FC236}">
                <a16:creationId xmlns:a16="http://schemas.microsoft.com/office/drawing/2014/main" id="{7F362496-20D8-0099-1AFC-DF7F6F264D40}"/>
              </a:ext>
            </a:extLst>
          </p:cNvPr>
          <p:cNvPicPr>
            <a:picLocks noRot="1" noChangeAspect="1"/>
          </p:cNvPicPr>
          <p:nvPr>
            <a:videoFile r:link="rId1"/>
          </p:nvPr>
        </p:nvPicPr>
        <p:blipFill>
          <a:blip r:embed="rId3"/>
          <a:stretch>
            <a:fillRect/>
          </a:stretch>
        </p:blipFill>
        <p:spPr>
          <a:xfrm>
            <a:off x="572176" y="415391"/>
            <a:ext cx="11047647" cy="6241921"/>
          </a:xfrm>
          <a:prstGeom prst="rect">
            <a:avLst/>
          </a:prstGeom>
        </p:spPr>
      </p:pic>
      <p:sp>
        <p:nvSpPr>
          <p:cNvPr id="7" name="TextBox 6">
            <a:extLst>
              <a:ext uri="{FF2B5EF4-FFF2-40B4-BE49-F238E27FC236}">
                <a16:creationId xmlns:a16="http://schemas.microsoft.com/office/drawing/2014/main" id="{D70B93B0-1E4C-29C0-D288-95707B763113}"/>
              </a:ext>
            </a:extLst>
          </p:cNvPr>
          <p:cNvSpPr txBox="1"/>
          <p:nvPr/>
        </p:nvSpPr>
        <p:spPr>
          <a:xfrm>
            <a:off x="3370521" y="46059"/>
            <a:ext cx="4758070" cy="369332"/>
          </a:xfrm>
          <a:prstGeom prst="rect">
            <a:avLst/>
          </a:prstGeom>
          <a:noFill/>
        </p:spPr>
        <p:txBody>
          <a:bodyPr wrap="square" rtlCol="0">
            <a:spAutoFit/>
          </a:bodyPr>
          <a:lstStyle/>
          <a:p>
            <a:r>
              <a:rPr lang="en-US" b="1" dirty="0"/>
              <a:t>“Four Easy Ways to Stay Safe Online”</a:t>
            </a:r>
          </a:p>
        </p:txBody>
      </p:sp>
    </p:spTree>
    <p:extLst>
      <p:ext uri="{BB962C8B-B14F-4D97-AF65-F5344CB8AC3E}">
        <p14:creationId xmlns:p14="http://schemas.microsoft.com/office/powerpoint/2010/main" val="206475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3B38D-1505-641E-6893-D711992A880C}"/>
              </a:ext>
            </a:extLst>
          </p:cNvPr>
          <p:cNvPicPr>
            <a:picLocks noChangeAspect="1"/>
          </p:cNvPicPr>
          <p:nvPr/>
        </p:nvPicPr>
        <p:blipFill>
          <a:blip r:embed="rId2"/>
          <a:stretch>
            <a:fillRect/>
          </a:stretch>
        </p:blipFill>
        <p:spPr>
          <a:xfrm>
            <a:off x="477013" y="566825"/>
            <a:ext cx="10070486" cy="5062918"/>
          </a:xfrm>
          <a:prstGeom prst="rect">
            <a:avLst/>
          </a:prstGeom>
        </p:spPr>
      </p:pic>
    </p:spTree>
    <p:extLst>
      <p:ext uri="{BB962C8B-B14F-4D97-AF65-F5344CB8AC3E}">
        <p14:creationId xmlns:p14="http://schemas.microsoft.com/office/powerpoint/2010/main" val="891457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44805" y="923389"/>
            <a:ext cx="10220093" cy="435848"/>
          </a:xfrm>
          <a:prstGeom prst="rect">
            <a:avLst/>
          </a:prstGeom>
        </p:spPr>
        <p:txBody>
          <a:bodyPr vert="horz" wrap="square" lIns="0" tIns="8659" rIns="0" bIns="0" rtlCol="0">
            <a:spAutoFit/>
          </a:bodyPr>
          <a:lstStyle/>
          <a:p>
            <a:pPr marL="8659" marR="3464">
              <a:lnSpc>
                <a:spcPct val="113100"/>
              </a:lnSpc>
              <a:spcBef>
                <a:spcPts val="68"/>
              </a:spcBef>
            </a:pPr>
            <a:r>
              <a:rPr sz="2600" spc="-41" dirty="0"/>
              <a:t>Business</a:t>
            </a:r>
            <a:r>
              <a:rPr sz="2600" spc="-48" dirty="0"/>
              <a:t> Resilience</a:t>
            </a:r>
            <a:r>
              <a:rPr sz="2600" spc="-41" dirty="0"/>
              <a:t> </a:t>
            </a:r>
            <a:r>
              <a:rPr sz="2600" spc="-34" dirty="0"/>
              <a:t>Guide:</a:t>
            </a:r>
            <a:r>
              <a:rPr sz="2600" spc="-37" dirty="0"/>
              <a:t> </a:t>
            </a:r>
            <a:r>
              <a:rPr sz="2600" spc="-20" dirty="0"/>
              <a:t>Reducing </a:t>
            </a:r>
            <a:r>
              <a:rPr sz="2600" spc="-34" dirty="0"/>
              <a:t>Risks</a:t>
            </a:r>
            <a:r>
              <a:rPr sz="2600" spc="-58" dirty="0"/>
              <a:t> </a:t>
            </a:r>
            <a:r>
              <a:rPr sz="2600" spc="-34" dirty="0"/>
              <a:t>and</a:t>
            </a:r>
            <a:r>
              <a:rPr sz="2600" spc="-61" dirty="0"/>
              <a:t> </a:t>
            </a:r>
            <a:r>
              <a:rPr sz="2600" spc="-37" dirty="0"/>
              <a:t>Building</a:t>
            </a:r>
            <a:r>
              <a:rPr sz="2600" spc="-61" dirty="0"/>
              <a:t> </a:t>
            </a:r>
            <a:r>
              <a:rPr sz="2600" spc="-27" dirty="0"/>
              <a:t>on</a:t>
            </a:r>
            <a:r>
              <a:rPr sz="2600" spc="-55" dirty="0"/>
              <a:t> </a:t>
            </a:r>
            <a:r>
              <a:rPr sz="2600" spc="-7" dirty="0"/>
              <a:t>Strengths</a:t>
            </a:r>
          </a:p>
        </p:txBody>
      </p:sp>
      <p:sp>
        <p:nvSpPr>
          <p:cNvPr id="4" name="object 4"/>
          <p:cNvSpPr txBox="1">
            <a:spLocks noGrp="1"/>
          </p:cNvSpPr>
          <p:nvPr>
            <p:ph type="sldNum" sz="quarter" idx="7"/>
          </p:nvPr>
        </p:nvSpPr>
        <p:spPr>
          <a:xfrm>
            <a:off x="13766936" y="4353132"/>
            <a:ext cx="271658" cy="143314"/>
          </a:xfrm>
          <a:prstGeom prst="rect">
            <a:avLst/>
          </a:prstGeom>
        </p:spPr>
        <p:txBody>
          <a:bodyPr vert="horz" wrap="square" lIns="0" tIns="6927" rIns="0" bIns="0" rtlCol="0">
            <a:spAutoFit/>
          </a:bodyPr>
          <a:lstStyle/>
          <a:p>
            <a:pPr marL="25977" defTabSz="623438">
              <a:spcBef>
                <a:spcPts val="55"/>
              </a:spcBef>
            </a:pPr>
            <a:fld id="{81D60167-4931-47E6-BA6A-407CBD079E47}" type="slidenum">
              <a:rPr kern="0" spc="-17" dirty="0">
                <a:solidFill>
                  <a:prstClr val="black"/>
                </a:solidFill>
              </a:rPr>
              <a:pPr marL="25977" defTabSz="623438">
                <a:spcBef>
                  <a:spcPts val="55"/>
                </a:spcBef>
              </a:pPr>
              <a:t>3</a:t>
            </a:fld>
            <a:endParaRPr kern="0" spc="-17" dirty="0">
              <a:solidFill>
                <a:prstClr val="black"/>
              </a:solidFill>
            </a:endParaRPr>
          </a:p>
        </p:txBody>
      </p:sp>
      <p:sp>
        <p:nvSpPr>
          <p:cNvPr id="3" name="object 3"/>
          <p:cNvSpPr txBox="1"/>
          <p:nvPr/>
        </p:nvSpPr>
        <p:spPr>
          <a:xfrm>
            <a:off x="641196" y="1426009"/>
            <a:ext cx="10610384" cy="4943906"/>
          </a:xfrm>
          <a:prstGeom prst="rect">
            <a:avLst/>
          </a:prstGeom>
        </p:spPr>
        <p:txBody>
          <a:bodyPr vert="horz" wrap="square" lIns="0" tIns="114733" rIns="0" bIns="0" rtlCol="0">
            <a:spAutoFit/>
          </a:bodyPr>
          <a:lstStyle/>
          <a:p>
            <a:pPr marL="8659" marR="3464" defTabSz="623438">
              <a:lnSpc>
                <a:spcPct val="113100"/>
              </a:lnSpc>
              <a:spcBef>
                <a:spcPts val="467"/>
              </a:spcBef>
            </a:pPr>
            <a:r>
              <a:rPr sz="2200" b="1" kern="0" dirty="0">
                <a:solidFill>
                  <a:sysClr val="windowText" lastClr="000000"/>
                </a:solidFill>
                <a:latin typeface="Source Sans 3"/>
                <a:cs typeface="Source Sans 3"/>
              </a:rPr>
              <a:t>When</a:t>
            </a:r>
            <a:r>
              <a:rPr sz="2200" b="1" kern="0" spc="-20"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disaster</a:t>
            </a:r>
            <a:r>
              <a:rPr sz="2200" b="1" kern="0" spc="-17"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strikes,</a:t>
            </a:r>
            <a:r>
              <a:rPr sz="2200" b="1" kern="0" spc="-20" dirty="0">
                <a:solidFill>
                  <a:sysClr val="windowText" lastClr="000000"/>
                </a:solidFill>
                <a:latin typeface="Source Sans 3"/>
                <a:cs typeface="Source Sans 3"/>
              </a:rPr>
              <a:t> </a:t>
            </a:r>
            <a:r>
              <a:rPr lang="en-US" sz="2200" b="1" kern="0" spc="-20" dirty="0">
                <a:solidFill>
                  <a:sysClr val="windowText" lastClr="000000"/>
                </a:solidFill>
                <a:latin typeface="Source Sans 3"/>
                <a:cs typeface="Source Sans 3"/>
              </a:rPr>
              <a:t>e</a:t>
            </a:r>
            <a:r>
              <a:rPr sz="2200" b="1" kern="0" dirty="0">
                <a:solidFill>
                  <a:sysClr val="windowText" lastClr="000000"/>
                </a:solidFill>
                <a:latin typeface="Source Sans 3"/>
                <a:cs typeface="Source Sans 3"/>
              </a:rPr>
              <a:t>ven</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the</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best</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run</a:t>
            </a:r>
            <a:r>
              <a:rPr sz="2200" b="1" kern="0" spc="-17"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businesses</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can</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be</a:t>
            </a:r>
            <a:r>
              <a:rPr sz="2200" b="1" kern="0" spc="-14"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impacted.</a:t>
            </a:r>
            <a:r>
              <a:rPr sz="2200" b="1" kern="0" spc="-14" dirty="0">
                <a:solidFill>
                  <a:sysClr val="windowText" lastClr="000000"/>
                </a:solidFill>
                <a:latin typeface="Source Sans 3"/>
                <a:cs typeface="Source Sans 3"/>
              </a:rPr>
              <a:t> </a:t>
            </a:r>
            <a:endParaRPr lang="en-US" sz="2200" b="1" kern="0" spc="-14" dirty="0">
              <a:solidFill>
                <a:sysClr val="windowText" lastClr="000000"/>
              </a:solidFill>
              <a:latin typeface="Source Sans 3"/>
              <a:cs typeface="Source Sans 3"/>
            </a:endParaRPr>
          </a:p>
          <a:p>
            <a:pPr marL="8659" marR="3464" defTabSz="623438">
              <a:lnSpc>
                <a:spcPct val="113100"/>
              </a:lnSpc>
              <a:spcBef>
                <a:spcPts val="467"/>
              </a:spcBef>
            </a:pPr>
            <a:r>
              <a:rPr lang="en-US" sz="2200" b="1" kern="0" spc="-7" dirty="0">
                <a:solidFill>
                  <a:sysClr val="windowText" lastClr="000000"/>
                </a:solidFill>
                <a:latin typeface="Source Sans 3"/>
                <a:cs typeface="Source Sans 3"/>
              </a:rPr>
              <a:t>Between 25-40% of </a:t>
            </a:r>
            <a:r>
              <a:rPr sz="2200" b="1" kern="0" spc="-7" dirty="0">
                <a:solidFill>
                  <a:sysClr val="windowText" lastClr="000000"/>
                </a:solidFill>
                <a:latin typeface="Source Sans 3"/>
                <a:cs typeface="Source Sans 3"/>
              </a:rPr>
              <a:t>businesses </a:t>
            </a:r>
            <a:r>
              <a:rPr sz="2200" b="1" kern="0" dirty="0">
                <a:solidFill>
                  <a:sysClr val="windowText" lastClr="000000"/>
                </a:solidFill>
                <a:latin typeface="Source Sans 3"/>
                <a:cs typeface="Source Sans 3"/>
              </a:rPr>
              <a:t>do</a:t>
            </a:r>
            <a:r>
              <a:rPr sz="2200" b="1" kern="0" spc="-3" dirty="0">
                <a:solidFill>
                  <a:sysClr val="windowText" lastClr="000000"/>
                </a:solidFill>
                <a:latin typeface="Source Sans 3"/>
                <a:cs typeface="Source Sans 3"/>
              </a:rPr>
              <a:t> </a:t>
            </a:r>
            <a:r>
              <a:rPr sz="2200" b="1" kern="0" spc="-17" dirty="0">
                <a:solidFill>
                  <a:sysClr val="windowText" lastClr="000000"/>
                </a:solidFill>
                <a:latin typeface="Source Sans 3"/>
                <a:cs typeface="Source Sans 3"/>
              </a:rPr>
              <a:t>not </a:t>
            </a:r>
            <a:r>
              <a:rPr sz="2200" b="1" kern="0" dirty="0">
                <a:solidFill>
                  <a:sysClr val="windowText" lastClr="000000"/>
                </a:solidFill>
                <a:latin typeface="Calibri"/>
                <a:cs typeface="Calibri"/>
              </a:rPr>
              <a:t>reopen</a:t>
            </a:r>
            <a:r>
              <a:rPr sz="2200" b="1" kern="0" spc="-31" dirty="0">
                <a:solidFill>
                  <a:sysClr val="windowText" lastClr="000000"/>
                </a:solidFill>
                <a:latin typeface="Calibri"/>
                <a:cs typeface="Calibri"/>
              </a:rPr>
              <a:t> </a:t>
            </a:r>
            <a:r>
              <a:rPr sz="2200" b="1" kern="0" spc="-14" dirty="0">
                <a:solidFill>
                  <a:sysClr val="windowText" lastClr="000000"/>
                </a:solidFill>
                <a:latin typeface="Calibri"/>
                <a:cs typeface="Calibri"/>
              </a:rPr>
              <a:t>after</a:t>
            </a:r>
            <a:r>
              <a:rPr sz="2200" b="1" kern="0" spc="-34" dirty="0">
                <a:solidFill>
                  <a:sysClr val="windowText" lastClr="000000"/>
                </a:solidFill>
                <a:latin typeface="Calibri"/>
                <a:cs typeface="Calibri"/>
              </a:rPr>
              <a:t> </a:t>
            </a:r>
            <a:r>
              <a:rPr sz="2200" b="1" kern="0" dirty="0">
                <a:solidFill>
                  <a:sysClr val="windowText" lastClr="000000"/>
                </a:solidFill>
                <a:latin typeface="Calibri"/>
                <a:cs typeface="Calibri"/>
              </a:rPr>
              <a:t>disaster</a:t>
            </a:r>
            <a:r>
              <a:rPr sz="2200" b="1" kern="0" dirty="0">
                <a:solidFill>
                  <a:sysClr val="windowText" lastClr="000000"/>
                </a:solidFill>
                <a:latin typeface="Source Sans 3"/>
                <a:cs typeface="Source Sans 3"/>
              </a:rPr>
              <a:t>s.</a:t>
            </a:r>
            <a:r>
              <a:rPr sz="2200" b="1" kern="0" spc="-7" dirty="0">
                <a:solidFill>
                  <a:sysClr val="windowText" lastClr="000000"/>
                </a:solidFill>
                <a:latin typeface="Source Sans 3"/>
                <a:cs typeface="Source Sans 3"/>
              </a:rPr>
              <a:t> </a:t>
            </a:r>
            <a:endParaRPr lang="en-US" sz="2200" b="1" kern="0" spc="-7" dirty="0">
              <a:solidFill>
                <a:sysClr val="windowText" lastClr="000000"/>
              </a:solidFill>
              <a:latin typeface="Source Sans 3"/>
              <a:cs typeface="Source Sans 3"/>
            </a:endParaRPr>
          </a:p>
          <a:p>
            <a:pPr marL="8659" marR="3464" defTabSz="623438">
              <a:lnSpc>
                <a:spcPct val="113100"/>
              </a:lnSpc>
              <a:spcBef>
                <a:spcPts val="467"/>
              </a:spcBef>
            </a:pPr>
            <a:r>
              <a:rPr sz="2200" b="1" kern="0" dirty="0">
                <a:solidFill>
                  <a:sysClr val="windowText" lastClr="000000"/>
                </a:solidFill>
                <a:latin typeface="Source Sans 3"/>
                <a:cs typeface="Source Sans 3"/>
              </a:rPr>
              <a:t>Some</a:t>
            </a:r>
            <a:r>
              <a:rPr sz="2200" b="1" kern="0" spc="-7" dirty="0">
                <a:solidFill>
                  <a:sysClr val="windowText" lastClr="000000"/>
                </a:solidFill>
                <a:latin typeface="Source Sans 3"/>
                <a:cs typeface="Source Sans 3"/>
              </a:rPr>
              <a:t> businesses </a:t>
            </a:r>
            <a:r>
              <a:rPr sz="2200" b="1" kern="0" dirty="0">
                <a:solidFill>
                  <a:sysClr val="windowText" lastClr="000000"/>
                </a:solidFill>
                <a:latin typeface="Source Sans 3"/>
                <a:cs typeface="Source Sans 3"/>
              </a:rPr>
              <a:t>cope</a:t>
            </a:r>
            <a:r>
              <a:rPr sz="2200" b="1" kern="0" spc="-1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with</a:t>
            </a:r>
            <a:r>
              <a:rPr sz="2200" b="1" kern="0" spc="-7" dirty="0">
                <a:solidFill>
                  <a:sysClr val="windowText" lastClr="000000"/>
                </a:solidFill>
                <a:latin typeface="Source Sans 3"/>
                <a:cs typeface="Source Sans 3"/>
              </a:rPr>
              <a:t> adversity better </a:t>
            </a:r>
            <a:r>
              <a:rPr sz="2200" b="1" kern="0" dirty="0">
                <a:solidFill>
                  <a:sysClr val="windowText" lastClr="000000"/>
                </a:solidFill>
                <a:latin typeface="Source Sans 3"/>
                <a:cs typeface="Source Sans 3"/>
              </a:rPr>
              <a:t>than</a:t>
            </a:r>
            <a:r>
              <a:rPr sz="2200" b="1" kern="0" spc="-10"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others</a:t>
            </a:r>
            <a:r>
              <a:rPr sz="2200" b="1" kern="0" spc="341"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a:t>
            </a:r>
            <a:r>
              <a:rPr sz="2200" b="1" kern="0" spc="-2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they</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are</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less</a:t>
            </a:r>
            <a:r>
              <a:rPr sz="2200" b="1" kern="0" spc="-20"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disrupted</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by</a:t>
            </a:r>
            <a:r>
              <a:rPr sz="2200" b="1" kern="0" spc="-2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an</a:t>
            </a:r>
            <a:r>
              <a:rPr sz="2200" b="1" kern="0" spc="-1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event,</a:t>
            </a:r>
            <a:r>
              <a:rPr sz="2200" b="1" kern="0" spc="-2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resume</a:t>
            </a:r>
            <a:r>
              <a:rPr sz="2200" b="1" kern="0" spc="-14"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operations</a:t>
            </a:r>
            <a:r>
              <a:rPr sz="2200" b="1" kern="0" spc="-20"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sooner,</a:t>
            </a:r>
            <a:r>
              <a:rPr sz="2200" b="1" kern="0" spc="-20"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recover</a:t>
            </a:r>
            <a:r>
              <a:rPr sz="2200" b="1" kern="0" spc="-20" dirty="0">
                <a:solidFill>
                  <a:sysClr val="windowText" lastClr="000000"/>
                </a:solidFill>
                <a:latin typeface="Source Sans 3"/>
                <a:cs typeface="Source Sans 3"/>
              </a:rPr>
              <a:t> </a:t>
            </a:r>
            <a:r>
              <a:rPr sz="2200" b="1" kern="0" spc="-17" dirty="0">
                <a:solidFill>
                  <a:sysClr val="windowText" lastClr="000000"/>
                </a:solidFill>
                <a:latin typeface="Source Sans 3"/>
                <a:cs typeface="Source Sans 3"/>
              </a:rPr>
              <a:t>faster, and </a:t>
            </a:r>
            <a:r>
              <a:rPr sz="2200" b="1" kern="0" dirty="0">
                <a:solidFill>
                  <a:sysClr val="windowText" lastClr="000000"/>
                </a:solidFill>
                <a:latin typeface="Source Sans 3"/>
                <a:cs typeface="Source Sans 3"/>
              </a:rPr>
              <a:t>adjust</a:t>
            </a:r>
            <a:r>
              <a:rPr sz="2200" b="1" kern="0" spc="-2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for</a:t>
            </a:r>
            <a:r>
              <a:rPr sz="2200" b="1" kern="0" spc="-2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the</a:t>
            </a:r>
            <a:r>
              <a:rPr sz="2200" b="1" kern="0" spc="-2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future</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based</a:t>
            </a:r>
            <a:r>
              <a:rPr sz="2200" b="1" kern="0" spc="-2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on</a:t>
            </a:r>
            <a:r>
              <a:rPr sz="2200" b="1" kern="0" spc="-2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their</a:t>
            </a:r>
            <a:r>
              <a:rPr sz="2200" b="1" kern="0" spc="-20"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experience.</a:t>
            </a:r>
            <a:r>
              <a:rPr sz="2200" b="1" kern="0" spc="-24" dirty="0">
                <a:solidFill>
                  <a:sysClr val="windowText" lastClr="000000"/>
                </a:solidFill>
                <a:latin typeface="Source Sans 3"/>
                <a:cs typeface="Source Sans 3"/>
              </a:rPr>
              <a:t> </a:t>
            </a:r>
            <a:r>
              <a:rPr sz="2200" b="1" i="1" kern="0" dirty="0">
                <a:solidFill>
                  <a:sysClr val="windowText" lastClr="000000"/>
                </a:solidFill>
                <a:latin typeface="Source Sans 3"/>
                <a:cs typeface="Source Sans 3"/>
              </a:rPr>
              <a:t>These</a:t>
            </a:r>
            <a:r>
              <a:rPr sz="2200" b="1" i="1" kern="0" spc="-20" dirty="0">
                <a:solidFill>
                  <a:sysClr val="windowText" lastClr="000000"/>
                </a:solidFill>
                <a:latin typeface="Source Sans 3"/>
                <a:cs typeface="Source Sans 3"/>
              </a:rPr>
              <a:t> </a:t>
            </a:r>
            <a:r>
              <a:rPr sz="2200" b="1" i="1" kern="0" spc="-7" dirty="0">
                <a:solidFill>
                  <a:sysClr val="windowText" lastClr="000000"/>
                </a:solidFill>
                <a:latin typeface="Source Sans 3"/>
                <a:cs typeface="Source Sans 3"/>
              </a:rPr>
              <a:t>businesses</a:t>
            </a:r>
            <a:r>
              <a:rPr sz="2200" b="1" i="1" kern="0" spc="-24" dirty="0">
                <a:solidFill>
                  <a:sysClr val="windowText" lastClr="000000"/>
                </a:solidFill>
                <a:latin typeface="Source Sans 3"/>
                <a:cs typeface="Source Sans 3"/>
              </a:rPr>
              <a:t> </a:t>
            </a:r>
            <a:r>
              <a:rPr sz="2200" b="1" i="1" kern="0" dirty="0">
                <a:solidFill>
                  <a:sysClr val="windowText" lastClr="000000"/>
                </a:solidFill>
                <a:latin typeface="Source Sans 3"/>
                <a:cs typeface="Source Sans 3"/>
              </a:rPr>
              <a:t>are</a:t>
            </a:r>
            <a:r>
              <a:rPr sz="2200" b="1" i="1" kern="0" spc="-20" dirty="0">
                <a:solidFill>
                  <a:sysClr val="windowText" lastClr="000000"/>
                </a:solidFill>
                <a:latin typeface="Source Sans 3"/>
                <a:cs typeface="Source Sans 3"/>
              </a:rPr>
              <a:t> </a:t>
            </a:r>
            <a:r>
              <a:rPr sz="2200" b="1" i="1" kern="0" dirty="0">
                <a:solidFill>
                  <a:sysClr val="windowText" lastClr="000000"/>
                </a:solidFill>
                <a:latin typeface="Source Sans 3"/>
                <a:cs typeface="Source Sans 3"/>
              </a:rPr>
              <a:t>described</a:t>
            </a:r>
            <a:r>
              <a:rPr sz="2200" b="1" i="1" kern="0" spc="-24" dirty="0">
                <a:solidFill>
                  <a:sysClr val="windowText" lastClr="000000"/>
                </a:solidFill>
                <a:latin typeface="Source Sans 3"/>
                <a:cs typeface="Source Sans 3"/>
              </a:rPr>
              <a:t> </a:t>
            </a:r>
            <a:r>
              <a:rPr sz="2200" b="1" i="1" kern="0" spc="-17" dirty="0">
                <a:solidFill>
                  <a:sysClr val="windowText" lastClr="000000"/>
                </a:solidFill>
                <a:latin typeface="Source Sans 3"/>
                <a:cs typeface="Source Sans 3"/>
              </a:rPr>
              <a:t>as </a:t>
            </a:r>
            <a:r>
              <a:rPr sz="2200" b="1" i="1" kern="0" spc="-7" dirty="0">
                <a:solidFill>
                  <a:sysClr val="windowText" lastClr="000000"/>
                </a:solidFill>
                <a:latin typeface="Source Sans 3"/>
                <a:cs typeface="Source Sans 3"/>
              </a:rPr>
              <a:t>resilient</a:t>
            </a:r>
            <a:r>
              <a:rPr sz="2200" b="1" kern="0" spc="-7" dirty="0">
                <a:solidFill>
                  <a:sysClr val="windowText" lastClr="000000"/>
                </a:solidFill>
                <a:latin typeface="Source Sans 3"/>
                <a:cs typeface="Source Sans 3"/>
              </a:rPr>
              <a:t>.</a:t>
            </a:r>
            <a:endParaRPr sz="2200" b="1" kern="0" dirty="0">
              <a:solidFill>
                <a:sysClr val="windowText" lastClr="000000"/>
              </a:solidFill>
              <a:latin typeface="Source Sans 3"/>
              <a:cs typeface="Source Sans 3"/>
            </a:endParaRPr>
          </a:p>
          <a:p>
            <a:pPr marL="8659" marR="26842" defTabSz="623438">
              <a:lnSpc>
                <a:spcPct val="112999"/>
              </a:lnSpc>
              <a:spcBef>
                <a:spcPts val="818"/>
              </a:spcBef>
            </a:pPr>
            <a:r>
              <a:rPr sz="2200" b="1" kern="0" dirty="0">
                <a:solidFill>
                  <a:sysClr val="windowText" lastClr="000000"/>
                </a:solidFill>
                <a:latin typeface="Source Sans 3"/>
                <a:cs typeface="Source Sans 3"/>
              </a:rPr>
              <a:t>For</a:t>
            </a:r>
            <a:r>
              <a:rPr sz="2200" b="1" kern="0" spc="-1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a</a:t>
            </a:r>
            <a:r>
              <a:rPr sz="2200" b="1" kern="0" spc="-1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small</a:t>
            </a:r>
            <a:r>
              <a:rPr sz="2200" b="1" kern="0" spc="-7" dirty="0">
                <a:solidFill>
                  <a:sysClr val="windowText" lastClr="000000"/>
                </a:solidFill>
                <a:latin typeface="Source Sans 3"/>
                <a:cs typeface="Source Sans 3"/>
              </a:rPr>
              <a:t> business,</a:t>
            </a:r>
            <a:r>
              <a:rPr sz="2200" b="1" kern="0" spc="-14" dirty="0">
                <a:solidFill>
                  <a:sysClr val="windowText" lastClr="000000"/>
                </a:solidFill>
                <a:latin typeface="Source Sans 3"/>
                <a:cs typeface="Source Sans 3"/>
              </a:rPr>
              <a:t> </a:t>
            </a:r>
            <a:r>
              <a:rPr lang="en-US" sz="2200" b="1" kern="0" spc="-7" dirty="0">
                <a:solidFill>
                  <a:sysClr val="windowText" lastClr="000000"/>
                </a:solidFill>
                <a:latin typeface="Source Sans 3"/>
                <a:cs typeface="Source Sans 3"/>
              </a:rPr>
              <a:t>resilience</a:t>
            </a:r>
            <a:r>
              <a:rPr sz="2200" b="1" kern="0" spc="-10"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involves</a:t>
            </a:r>
            <a:r>
              <a:rPr lang="en-US" sz="2200" b="1" kern="0" spc="-7" dirty="0">
                <a:solidFill>
                  <a:sysClr val="windowText" lastClr="000000"/>
                </a:solidFill>
                <a:latin typeface="Source Sans 3"/>
                <a:cs typeface="Source Sans 3"/>
              </a:rPr>
              <a:t>:</a:t>
            </a:r>
          </a:p>
          <a:p>
            <a:pPr marL="351559" marR="26842" indent="-342900" defTabSz="623438">
              <a:lnSpc>
                <a:spcPct val="112999"/>
              </a:lnSpc>
              <a:spcBef>
                <a:spcPts val="818"/>
              </a:spcBef>
              <a:buFont typeface="Arial" panose="020B0604020202020204" pitchFamily="34" charset="0"/>
              <a:buChar char="•"/>
            </a:pPr>
            <a:r>
              <a:rPr lang="en-US" sz="2200" b="1" kern="0" spc="-7" dirty="0">
                <a:solidFill>
                  <a:sysClr val="windowText" lastClr="000000"/>
                </a:solidFill>
                <a:latin typeface="Source Sans 3"/>
                <a:cs typeface="Source Sans 3"/>
              </a:rPr>
              <a:t>U</a:t>
            </a:r>
            <a:r>
              <a:rPr sz="2200" b="1" kern="0" spc="-7" dirty="0">
                <a:solidFill>
                  <a:sysClr val="windowText" lastClr="000000"/>
                </a:solidFill>
                <a:latin typeface="Source Sans 3"/>
                <a:cs typeface="Source Sans 3"/>
              </a:rPr>
              <a:t>nderstanding</a:t>
            </a:r>
            <a:r>
              <a:rPr sz="2200" b="1" kern="0" spc="-1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risks</a:t>
            </a:r>
            <a:r>
              <a:rPr lang="en-US" sz="2200" b="1" kern="0" dirty="0">
                <a:solidFill>
                  <a:sysClr val="windowText" lastClr="000000"/>
                </a:solidFill>
                <a:latin typeface="Source Sans 3"/>
                <a:cs typeface="Source Sans 3"/>
              </a:rPr>
              <a:t> and </a:t>
            </a:r>
            <a:r>
              <a:rPr sz="2200" b="1" kern="0" spc="-7" dirty="0">
                <a:solidFill>
                  <a:sysClr val="windowText" lastClr="000000"/>
                </a:solidFill>
                <a:latin typeface="Source Sans 3"/>
                <a:cs typeface="Source Sans 3"/>
              </a:rPr>
              <a:t>planning </a:t>
            </a:r>
            <a:r>
              <a:rPr sz="2200" b="1" kern="0" spc="-17" dirty="0">
                <a:solidFill>
                  <a:sysClr val="windowText" lastClr="000000"/>
                </a:solidFill>
                <a:latin typeface="Source Sans 3"/>
                <a:cs typeface="Source Sans 3"/>
              </a:rPr>
              <a:t>for </a:t>
            </a:r>
            <a:r>
              <a:rPr sz="2200" b="1" kern="0" dirty="0">
                <a:solidFill>
                  <a:sysClr val="windowText" lastClr="000000"/>
                </a:solidFill>
                <a:latin typeface="Source Sans 3"/>
                <a:cs typeface="Source Sans 3"/>
              </a:rPr>
              <a:t>them,</a:t>
            </a:r>
            <a:endParaRPr lang="en-US" sz="2200" b="1" kern="0" dirty="0">
              <a:solidFill>
                <a:sysClr val="windowText" lastClr="000000"/>
              </a:solidFill>
              <a:latin typeface="Source Sans 3"/>
              <a:cs typeface="Source Sans 3"/>
            </a:endParaRPr>
          </a:p>
          <a:p>
            <a:pPr marL="351559" marR="26842" indent="-342900" defTabSz="623438">
              <a:lnSpc>
                <a:spcPct val="112999"/>
              </a:lnSpc>
              <a:spcBef>
                <a:spcPts val="818"/>
              </a:spcBef>
              <a:buFont typeface="Arial" panose="020B0604020202020204" pitchFamily="34" charset="0"/>
              <a:buChar char="•"/>
            </a:pPr>
            <a:r>
              <a:rPr lang="en-US" sz="2200" b="1" kern="0" spc="-7" dirty="0">
                <a:solidFill>
                  <a:sysClr val="windowText" lastClr="000000"/>
                </a:solidFill>
                <a:latin typeface="Source Sans 3"/>
                <a:cs typeface="Source Sans 3"/>
              </a:rPr>
              <a:t>I</a:t>
            </a:r>
            <a:r>
              <a:rPr sz="2200" b="1" kern="0" spc="-7" dirty="0">
                <a:solidFill>
                  <a:sysClr val="windowText" lastClr="000000"/>
                </a:solidFill>
                <a:latin typeface="Source Sans 3"/>
                <a:cs typeface="Source Sans 3"/>
              </a:rPr>
              <a:t>dentifying</a:t>
            </a:r>
            <a:r>
              <a:rPr sz="2200" b="1" kern="0" spc="-1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employee</a:t>
            </a:r>
            <a:r>
              <a:rPr sz="2200" b="1" kern="0" spc="-1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needs</a:t>
            </a:r>
            <a:r>
              <a:rPr sz="2200" b="1" kern="0" spc="-1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and</a:t>
            </a:r>
            <a:r>
              <a:rPr sz="2200" b="1" kern="0" spc="-14"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responsibilities,</a:t>
            </a:r>
            <a:r>
              <a:rPr sz="2200" b="1" kern="0" spc="-17" dirty="0">
                <a:solidFill>
                  <a:sysClr val="windowText" lastClr="000000"/>
                </a:solidFill>
                <a:latin typeface="Source Sans 3"/>
                <a:cs typeface="Source Sans 3"/>
              </a:rPr>
              <a:t> </a:t>
            </a:r>
            <a:endParaRPr lang="en-US" sz="2200" b="1" kern="0" spc="-17" dirty="0">
              <a:solidFill>
                <a:sysClr val="windowText" lastClr="000000"/>
              </a:solidFill>
              <a:latin typeface="Source Sans 3"/>
              <a:cs typeface="Source Sans 3"/>
            </a:endParaRPr>
          </a:p>
          <a:p>
            <a:pPr marL="351559" marR="26842" indent="-342900" defTabSz="623438">
              <a:lnSpc>
                <a:spcPct val="112999"/>
              </a:lnSpc>
              <a:spcBef>
                <a:spcPts val="818"/>
              </a:spcBef>
              <a:buFont typeface="Arial" panose="020B0604020202020204" pitchFamily="34" charset="0"/>
              <a:buChar char="•"/>
            </a:pPr>
            <a:r>
              <a:rPr lang="en-US" sz="2200" b="1" kern="0" spc="-17" dirty="0">
                <a:solidFill>
                  <a:sysClr val="windowText" lastClr="000000"/>
                </a:solidFill>
                <a:latin typeface="Source Sans 3"/>
                <a:cs typeface="Source Sans 3"/>
              </a:rPr>
              <a:t>E</a:t>
            </a:r>
            <a:r>
              <a:rPr sz="2200" b="1" kern="0" dirty="0">
                <a:solidFill>
                  <a:sysClr val="windowText" lastClr="000000"/>
                </a:solidFill>
                <a:latin typeface="Source Sans 3"/>
                <a:cs typeface="Source Sans 3"/>
              </a:rPr>
              <a:t>nsuring</a:t>
            </a:r>
            <a:r>
              <a:rPr sz="2200" b="1" kern="0" spc="-10" dirty="0">
                <a:solidFill>
                  <a:sysClr val="windowText" lastClr="000000"/>
                </a:solidFill>
                <a:latin typeface="Source Sans 3"/>
                <a:cs typeface="Source Sans 3"/>
              </a:rPr>
              <a:t> </a:t>
            </a:r>
            <a:r>
              <a:rPr sz="2200" b="1" kern="0" spc="-14" dirty="0">
                <a:solidFill>
                  <a:sysClr val="windowText" lastClr="000000"/>
                </a:solidFill>
                <a:latin typeface="Source Sans 3"/>
                <a:cs typeface="Source Sans 3"/>
              </a:rPr>
              <a:t>back-</a:t>
            </a:r>
            <a:r>
              <a:rPr sz="2200" b="1" kern="0" dirty="0">
                <a:solidFill>
                  <a:sysClr val="windowText" lastClr="000000"/>
                </a:solidFill>
                <a:latin typeface="Source Sans 3"/>
                <a:cs typeface="Source Sans 3"/>
              </a:rPr>
              <a:t>ups</a:t>
            </a:r>
            <a:r>
              <a:rPr sz="2200" b="1" kern="0" spc="-14" dirty="0">
                <a:solidFill>
                  <a:sysClr val="windowText" lastClr="000000"/>
                </a:solidFill>
                <a:latin typeface="Source Sans 3"/>
                <a:cs typeface="Source Sans 3"/>
              </a:rPr>
              <a:t> </a:t>
            </a:r>
            <a:r>
              <a:rPr sz="2200" b="1" kern="0" spc="-17" dirty="0">
                <a:solidFill>
                  <a:sysClr val="windowText" lastClr="000000"/>
                </a:solidFill>
                <a:latin typeface="Source Sans 3"/>
                <a:cs typeface="Source Sans 3"/>
              </a:rPr>
              <a:t>and </a:t>
            </a:r>
            <a:r>
              <a:rPr sz="2200" b="1" kern="0" spc="-7" dirty="0">
                <a:solidFill>
                  <a:sysClr val="windowText" lastClr="000000"/>
                </a:solidFill>
                <a:latin typeface="Source Sans 3"/>
                <a:cs typeface="Source Sans 3"/>
              </a:rPr>
              <a:t>redundancies</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are</a:t>
            </a:r>
            <a:r>
              <a:rPr sz="2200" b="1" kern="0" spc="-1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in</a:t>
            </a:r>
            <a:r>
              <a:rPr sz="2200" b="1" kern="0" spc="-1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place.</a:t>
            </a:r>
            <a:r>
              <a:rPr sz="2200" b="1" kern="0" spc="-17" dirty="0">
                <a:solidFill>
                  <a:sysClr val="windowText" lastClr="000000"/>
                </a:solidFill>
                <a:latin typeface="Source Sans 3"/>
                <a:cs typeface="Source Sans 3"/>
              </a:rPr>
              <a:t> </a:t>
            </a:r>
            <a:endParaRPr lang="en-US" sz="2200" b="1" kern="0" spc="-17" dirty="0">
              <a:solidFill>
                <a:sysClr val="windowText" lastClr="000000"/>
              </a:solidFill>
              <a:latin typeface="Source Sans 3"/>
              <a:cs typeface="Source Sans 3"/>
            </a:endParaRPr>
          </a:p>
          <a:p>
            <a:pPr marL="8659" marR="26842" defTabSz="623438">
              <a:lnSpc>
                <a:spcPct val="112999"/>
              </a:lnSpc>
              <a:spcBef>
                <a:spcPts val="818"/>
              </a:spcBef>
            </a:pPr>
            <a:r>
              <a:rPr sz="2200" b="1" kern="0" dirty="0">
                <a:solidFill>
                  <a:sysClr val="windowText" lastClr="000000"/>
                </a:solidFill>
                <a:latin typeface="Source Sans 3"/>
                <a:cs typeface="Source Sans 3"/>
              </a:rPr>
              <a:t>Thinking</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about</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how</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these</a:t>
            </a:r>
            <a:r>
              <a:rPr sz="2200" b="1" kern="0" spc="-1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risks</a:t>
            </a:r>
            <a:r>
              <a:rPr sz="2200" b="1" kern="0" spc="-1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would</a:t>
            </a:r>
            <a:r>
              <a:rPr sz="2200" b="1" kern="0" spc="-17"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disrupt</a:t>
            </a:r>
            <a:r>
              <a:rPr sz="2200" b="1" kern="0" spc="-14" dirty="0">
                <a:solidFill>
                  <a:sysClr val="windowText" lastClr="000000"/>
                </a:solidFill>
                <a:latin typeface="Source Sans 3"/>
                <a:cs typeface="Source Sans 3"/>
              </a:rPr>
              <a:t> your </a:t>
            </a:r>
            <a:r>
              <a:rPr sz="2200" b="1" kern="0" spc="-7" dirty="0">
                <a:solidFill>
                  <a:sysClr val="windowText" lastClr="000000"/>
                </a:solidFill>
                <a:latin typeface="Source Sans 3"/>
                <a:cs typeface="Source Sans 3"/>
              </a:rPr>
              <a:t>operations</a:t>
            </a:r>
            <a:r>
              <a:rPr sz="2200" b="1" kern="0" spc="-24"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and</a:t>
            </a:r>
            <a:r>
              <a:rPr sz="2200" b="1" kern="0" spc="-20" dirty="0">
                <a:solidFill>
                  <a:sysClr val="windowText" lastClr="000000"/>
                </a:solidFill>
                <a:latin typeface="Source Sans 3"/>
                <a:cs typeface="Source Sans 3"/>
              </a:rPr>
              <a:t> </a:t>
            </a:r>
            <a:r>
              <a:rPr sz="2200" b="1" kern="0" spc="-7" dirty="0">
                <a:solidFill>
                  <a:sysClr val="windowText" lastClr="000000"/>
                </a:solidFill>
                <a:latin typeface="Source Sans 3"/>
                <a:cs typeface="Source Sans 3"/>
              </a:rPr>
              <a:t>planning</a:t>
            </a:r>
            <a:r>
              <a:rPr sz="2200" b="1" kern="0" spc="-2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for</a:t>
            </a:r>
            <a:r>
              <a:rPr sz="2200" b="1" kern="0" spc="-2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them</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will</a:t>
            </a:r>
            <a:r>
              <a:rPr sz="2200" b="1" kern="0" spc="-2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enable</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you</a:t>
            </a:r>
            <a:r>
              <a:rPr sz="2200" b="1" kern="0" spc="-2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to</a:t>
            </a:r>
            <a:r>
              <a:rPr sz="2200" b="1" kern="0" spc="-2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rebound</a:t>
            </a:r>
            <a:r>
              <a:rPr sz="2200" b="1" kern="0" spc="-17"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quicker</a:t>
            </a:r>
            <a:r>
              <a:rPr sz="2200" b="1" kern="0" spc="-2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and</a:t>
            </a:r>
            <a:r>
              <a:rPr sz="2200" b="1" kern="0" spc="-20" dirty="0">
                <a:solidFill>
                  <a:sysClr val="windowText" lastClr="000000"/>
                </a:solidFill>
                <a:latin typeface="Source Sans 3"/>
                <a:cs typeface="Source Sans 3"/>
              </a:rPr>
              <a:t> </a:t>
            </a:r>
            <a:r>
              <a:rPr sz="2200" b="1" kern="0" dirty="0">
                <a:solidFill>
                  <a:sysClr val="windowText" lastClr="000000"/>
                </a:solidFill>
                <a:latin typeface="Source Sans 3"/>
                <a:cs typeface="Source Sans 3"/>
              </a:rPr>
              <a:t>avoid</a:t>
            </a:r>
            <a:r>
              <a:rPr sz="2200" b="1" kern="0" spc="-20" dirty="0">
                <a:solidFill>
                  <a:sysClr val="windowText" lastClr="000000"/>
                </a:solidFill>
                <a:latin typeface="Source Sans 3"/>
                <a:cs typeface="Source Sans 3"/>
              </a:rPr>
              <a:t> </a:t>
            </a:r>
            <a:r>
              <a:rPr sz="2200" b="1" kern="0" spc="-34" dirty="0">
                <a:solidFill>
                  <a:sysClr val="windowText" lastClr="000000"/>
                </a:solidFill>
                <a:latin typeface="Source Sans 3"/>
                <a:cs typeface="Source Sans 3"/>
              </a:rPr>
              <a:t>a </a:t>
            </a:r>
            <a:r>
              <a:rPr sz="2200" b="1" kern="0" spc="-7" dirty="0">
                <a:solidFill>
                  <a:sysClr val="windowText" lastClr="000000"/>
                </a:solidFill>
                <a:latin typeface="Source Sans 3"/>
                <a:cs typeface="Source Sans 3"/>
              </a:rPr>
              <a:t>recurrence.</a:t>
            </a:r>
            <a:r>
              <a:rPr lang="en-US" sz="2200" b="1" kern="0" spc="-7" dirty="0">
                <a:solidFill>
                  <a:sysClr val="windowText" lastClr="000000"/>
                </a:solidFill>
                <a:latin typeface="Source Sans 3"/>
                <a:cs typeface="Source Sans 3"/>
              </a:rPr>
              <a:t> </a:t>
            </a:r>
            <a:endParaRPr sz="2200" b="1" kern="0" dirty="0">
              <a:solidFill>
                <a:sysClr val="windowText" lastClr="000000"/>
              </a:solidFill>
              <a:latin typeface="Source Sans 3"/>
              <a:cs typeface="Source Sans 3"/>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3050" y="934893"/>
            <a:ext cx="10548512" cy="4988213"/>
          </a:xfrm>
          <a:prstGeom prst="rect">
            <a:avLst/>
          </a:prstGeom>
        </p:spPr>
        <p:txBody>
          <a:bodyPr vert="horz" wrap="square" lIns="0" tIns="114733" rIns="0" bIns="0" rtlCol="0">
            <a:spAutoFit/>
          </a:bodyPr>
          <a:lstStyle/>
          <a:p>
            <a:pPr marL="9092" marR="3464" defTabSz="623438">
              <a:lnSpc>
                <a:spcPct val="113100"/>
              </a:lnSpc>
              <a:spcBef>
                <a:spcPts val="467"/>
              </a:spcBef>
            </a:pPr>
            <a:r>
              <a:rPr sz="2000" b="1" kern="0" spc="-7" dirty="0">
                <a:solidFill>
                  <a:sysClr val="windowText" lastClr="000000"/>
                </a:solidFill>
                <a:latin typeface="Source Sans 3"/>
                <a:cs typeface="Source Sans 3"/>
              </a:rPr>
              <a:t>Start</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your</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Business</a:t>
            </a:r>
            <a:r>
              <a:rPr sz="2000" b="1" kern="0" spc="-24"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Continuity</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Plan</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(BCP)</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by</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documenting</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how</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your</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business</a:t>
            </a:r>
            <a:r>
              <a:rPr sz="2000" b="1" kern="0" spc="-24" dirty="0">
                <a:solidFill>
                  <a:sysClr val="windowText" lastClr="000000"/>
                </a:solidFill>
                <a:latin typeface="Source Sans 3"/>
                <a:cs typeface="Source Sans 3"/>
              </a:rPr>
              <a:t> </a:t>
            </a:r>
            <a:r>
              <a:rPr sz="2000" b="1" kern="0" spc="-14" dirty="0">
                <a:solidFill>
                  <a:sysClr val="windowText" lastClr="000000"/>
                </a:solidFill>
                <a:latin typeface="Source Sans 3"/>
                <a:cs typeface="Source Sans 3"/>
              </a:rPr>
              <a:t>runs </a:t>
            </a:r>
            <a:r>
              <a:rPr sz="2000" b="1" kern="0" dirty="0">
                <a:solidFill>
                  <a:sysClr val="windowText" lastClr="000000"/>
                </a:solidFill>
                <a:latin typeface="Source Sans 3"/>
                <a:cs typeface="Source Sans 3"/>
              </a:rPr>
              <a:t>during</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“blue</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skies”</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and</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then</a:t>
            </a:r>
            <a:r>
              <a:rPr sz="2000" b="1" kern="0" spc="-20"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identify</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possible</a:t>
            </a:r>
            <a:r>
              <a:rPr sz="2000" b="1" kern="0" spc="-17"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courses</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of</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action</a:t>
            </a:r>
            <a:r>
              <a:rPr lang="en-US" sz="2000" b="1" kern="0" spc="-20" dirty="0">
                <a:solidFill>
                  <a:sysClr val="windowText" lastClr="000000"/>
                </a:solidFill>
                <a:latin typeface="Source Sans 3"/>
                <a:cs typeface="Source Sans 3"/>
              </a:rPr>
              <a:t>.</a:t>
            </a:r>
            <a:endParaRPr sz="2000" b="1" kern="0" dirty="0">
              <a:solidFill>
                <a:sysClr val="windowText" lastClr="000000"/>
              </a:solidFill>
              <a:latin typeface="Source Sans 3"/>
              <a:cs typeface="Source Sans 3"/>
            </a:endParaRPr>
          </a:p>
          <a:p>
            <a:pPr marL="9092" defTabSz="623438">
              <a:spcBef>
                <a:spcPts val="955"/>
              </a:spcBef>
            </a:pPr>
            <a:r>
              <a:rPr sz="2000" b="1" kern="0" spc="-7" dirty="0">
                <a:solidFill>
                  <a:schemeClr val="tx2">
                    <a:lumMod val="75000"/>
                  </a:schemeClr>
                </a:solidFill>
                <a:latin typeface="Source Sans 3"/>
                <a:cs typeface="Source Sans 3"/>
              </a:rPr>
              <a:t>Inventory</a:t>
            </a:r>
            <a:r>
              <a:rPr sz="2000" b="1" kern="0" spc="-3" dirty="0">
                <a:solidFill>
                  <a:schemeClr val="tx2">
                    <a:lumMod val="75000"/>
                  </a:schemeClr>
                </a:solidFill>
                <a:latin typeface="Source Sans 3"/>
                <a:cs typeface="Source Sans 3"/>
              </a:rPr>
              <a:t> </a:t>
            </a:r>
            <a:r>
              <a:rPr sz="2000" b="1" kern="0" dirty="0">
                <a:solidFill>
                  <a:schemeClr val="tx2">
                    <a:lumMod val="75000"/>
                  </a:schemeClr>
                </a:solidFill>
                <a:latin typeface="Source Sans 3"/>
                <a:cs typeface="Source Sans 3"/>
              </a:rPr>
              <a:t>and </a:t>
            </a:r>
            <a:r>
              <a:rPr sz="2000" b="1" kern="0" spc="-7" dirty="0">
                <a:solidFill>
                  <a:schemeClr val="tx2">
                    <a:lumMod val="75000"/>
                  </a:schemeClr>
                </a:solidFill>
                <a:latin typeface="Source Sans 3"/>
                <a:cs typeface="Source Sans 3"/>
              </a:rPr>
              <a:t>Equipment</a:t>
            </a:r>
            <a:r>
              <a:rPr lang="en-US" sz="2000" b="1" kern="0" spc="-7" dirty="0">
                <a:solidFill>
                  <a:schemeClr val="tx2">
                    <a:lumMod val="75000"/>
                  </a:schemeClr>
                </a:solidFill>
                <a:latin typeface="Source Sans 3"/>
                <a:cs typeface="Source Sans 3"/>
              </a:rPr>
              <a:t> // Data and Computers </a:t>
            </a:r>
            <a:endParaRPr sz="2000" b="1" kern="0" dirty="0">
              <a:solidFill>
                <a:schemeClr val="tx2">
                  <a:lumMod val="75000"/>
                </a:schemeClr>
              </a:solidFill>
              <a:latin typeface="Source Sans 3"/>
              <a:cs typeface="Source Sans 3"/>
            </a:endParaRPr>
          </a:p>
          <a:p>
            <a:pPr marL="8659" marR="46325" indent="433" defTabSz="623438">
              <a:lnSpc>
                <a:spcPct val="112999"/>
              </a:lnSpc>
              <a:spcBef>
                <a:spcPts val="583"/>
              </a:spcBef>
            </a:pPr>
            <a:r>
              <a:rPr sz="2000" b="1" kern="0" dirty="0">
                <a:solidFill>
                  <a:sysClr val="windowText" lastClr="000000"/>
                </a:solidFill>
                <a:latin typeface="Source Sans 3"/>
                <a:cs typeface="Source Sans 3"/>
              </a:rPr>
              <a:t>Many</a:t>
            </a:r>
            <a:r>
              <a:rPr sz="2000" b="1" kern="0" spc="-3"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businesses</a:t>
            </a:r>
            <a:r>
              <a:rPr sz="2000" b="1" kern="0" dirty="0">
                <a:solidFill>
                  <a:sysClr val="windowText" lastClr="000000"/>
                </a:solidFill>
                <a:latin typeface="Source Sans 3"/>
                <a:cs typeface="Source Sans 3"/>
              </a:rPr>
              <a:t> have </a:t>
            </a:r>
            <a:r>
              <a:rPr sz="2000" b="1" kern="0" spc="-7" dirty="0">
                <a:solidFill>
                  <a:sysClr val="windowText" lastClr="000000"/>
                </a:solidFill>
                <a:latin typeface="Source Sans 3"/>
                <a:cs typeface="Source Sans 3"/>
              </a:rPr>
              <a:t>specialized</a:t>
            </a:r>
            <a:r>
              <a:rPr sz="2000" b="1" kern="0"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equipment,</a:t>
            </a:r>
            <a:r>
              <a:rPr sz="2000" b="1" kern="0" spc="-3"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supplies</a:t>
            </a:r>
            <a:r>
              <a:rPr sz="2000" b="1" kern="0" dirty="0">
                <a:solidFill>
                  <a:sysClr val="windowText" lastClr="000000"/>
                </a:solidFill>
                <a:latin typeface="Source Sans 3"/>
                <a:cs typeface="Source Sans 3"/>
              </a:rPr>
              <a:t> or</a:t>
            </a:r>
            <a:r>
              <a:rPr sz="2000" b="1" kern="0" spc="-3"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technology </a:t>
            </a:r>
            <a:r>
              <a:rPr sz="2000" b="1" kern="0" dirty="0">
                <a:solidFill>
                  <a:sysClr val="windowText" lastClr="000000"/>
                </a:solidFill>
                <a:latin typeface="Source Sans 3"/>
                <a:cs typeface="Source Sans 3"/>
              </a:rPr>
              <a:t>that</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can</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play</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a</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critical</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part</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in</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making</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their</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business</a:t>
            </a:r>
            <a:r>
              <a:rPr sz="2000" b="1" kern="0" spc="-20"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operations</a:t>
            </a:r>
            <a:r>
              <a:rPr sz="2000" b="1" kern="0" spc="-20" dirty="0">
                <a:solidFill>
                  <a:sysClr val="windowText" lastClr="000000"/>
                </a:solidFill>
                <a:latin typeface="Source Sans 3"/>
                <a:cs typeface="Source Sans 3"/>
              </a:rPr>
              <a:t> </a:t>
            </a:r>
            <a:r>
              <a:rPr sz="2000" b="1" kern="0" dirty="0">
                <a:solidFill>
                  <a:sysClr val="windowText" lastClr="000000"/>
                </a:solidFill>
                <a:latin typeface="Calibri"/>
                <a:cs typeface="Calibri"/>
              </a:rPr>
              <a:t>eﬀective.</a:t>
            </a:r>
            <a:r>
              <a:rPr sz="2000" b="1" kern="0" spc="-48" dirty="0">
                <a:solidFill>
                  <a:sysClr val="windowText" lastClr="000000"/>
                </a:solidFill>
                <a:latin typeface="Calibri"/>
                <a:cs typeface="Calibri"/>
              </a:rPr>
              <a:t> </a:t>
            </a:r>
            <a:r>
              <a:rPr sz="2000" b="1" kern="0" spc="-7" dirty="0">
                <a:solidFill>
                  <a:sysClr val="windowText" lastClr="000000"/>
                </a:solidFill>
                <a:latin typeface="Source Sans 3"/>
                <a:cs typeface="Source Sans 3"/>
              </a:rPr>
              <a:t>Without </a:t>
            </a:r>
            <a:r>
              <a:rPr sz="2000" b="1" kern="0" dirty="0">
                <a:solidFill>
                  <a:sysClr val="windowText" lastClr="000000"/>
                </a:solidFill>
                <a:latin typeface="Source Sans 3"/>
                <a:cs typeface="Source Sans 3"/>
              </a:rPr>
              <a:t>those</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key</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inputs</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a</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business</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may</a:t>
            </a:r>
            <a:r>
              <a:rPr sz="2000" b="1" kern="0" spc="-2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have</a:t>
            </a:r>
            <a:r>
              <a:rPr sz="2000" b="1" kern="0" spc="-1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to</a:t>
            </a:r>
            <a:r>
              <a:rPr sz="2000" b="1" kern="0" spc="-17"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reduce</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its</a:t>
            </a:r>
            <a:r>
              <a:rPr sz="2000" b="1" kern="0" spc="-1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output</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of</a:t>
            </a:r>
            <a:r>
              <a:rPr sz="2000" b="1" kern="0" spc="-20"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products</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or</a:t>
            </a:r>
            <a:r>
              <a:rPr sz="2000" b="1" kern="0" spc="-20"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services. Identifying</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critical</a:t>
            </a:r>
            <a:r>
              <a:rPr sz="2000" b="1" kern="0" spc="-17"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equipment</a:t>
            </a:r>
            <a:r>
              <a:rPr sz="2000" b="1" kern="0" spc="-1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and</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inventory</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that</a:t>
            </a:r>
            <a:r>
              <a:rPr sz="2000" b="1" kern="0" spc="-1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is</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necessary</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for</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your</a:t>
            </a:r>
            <a:r>
              <a:rPr sz="2000" b="1" kern="0" spc="-17"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business’ essential</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functions</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will</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enable</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you</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to</a:t>
            </a:r>
            <a:r>
              <a:rPr sz="2000" b="1" kern="0" spc="-20"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determine</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the</a:t>
            </a:r>
            <a:r>
              <a:rPr sz="2000" b="1" kern="0" spc="-20"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steps</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that</a:t>
            </a:r>
            <a:r>
              <a:rPr sz="2000" b="1" kern="0" spc="-2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will</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allow</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you</a:t>
            </a:r>
            <a:r>
              <a:rPr sz="2000" b="1" kern="0" spc="-24" dirty="0">
                <a:solidFill>
                  <a:sysClr val="windowText" lastClr="000000"/>
                </a:solidFill>
                <a:latin typeface="Source Sans 3"/>
                <a:cs typeface="Source Sans 3"/>
              </a:rPr>
              <a:t> </a:t>
            </a:r>
            <a:r>
              <a:rPr sz="2000" b="1" kern="0" spc="-17" dirty="0">
                <a:solidFill>
                  <a:sysClr val="windowText" lastClr="000000"/>
                </a:solidFill>
                <a:latin typeface="Source Sans 3"/>
                <a:cs typeface="Source Sans 3"/>
              </a:rPr>
              <a:t>to </a:t>
            </a:r>
            <a:r>
              <a:rPr sz="2000" b="1" kern="0" spc="-7" dirty="0">
                <a:solidFill>
                  <a:sysClr val="windowText" lastClr="000000"/>
                </a:solidFill>
                <a:latin typeface="Source Sans 3"/>
                <a:cs typeface="Source Sans 3"/>
              </a:rPr>
              <a:t>reestablish</a:t>
            </a:r>
            <a:r>
              <a:rPr sz="2000" b="1" kern="0" spc="-20"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operations</a:t>
            </a:r>
            <a:r>
              <a:rPr sz="2000" b="1" kern="0" spc="-2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quickly</a:t>
            </a:r>
            <a:r>
              <a:rPr sz="2000" b="1" kern="0" spc="-14"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should</a:t>
            </a:r>
            <a:r>
              <a:rPr sz="2000" b="1" kern="0" spc="-17"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a</a:t>
            </a:r>
            <a:r>
              <a:rPr sz="2000" b="1" kern="0" spc="-17"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disaster</a:t>
            </a:r>
            <a:r>
              <a:rPr sz="2000" b="1" kern="0" spc="-17" dirty="0">
                <a:solidFill>
                  <a:sysClr val="windowText" lastClr="000000"/>
                </a:solidFill>
                <a:latin typeface="Source Sans 3"/>
                <a:cs typeface="Source Sans 3"/>
              </a:rPr>
              <a:t> </a:t>
            </a:r>
            <a:r>
              <a:rPr sz="2000" b="1" kern="0" spc="-7" dirty="0">
                <a:solidFill>
                  <a:sysClr val="windowText" lastClr="000000"/>
                </a:solidFill>
                <a:latin typeface="Source Sans 3"/>
                <a:cs typeface="Source Sans 3"/>
              </a:rPr>
              <a:t>occur.</a:t>
            </a:r>
            <a:endParaRPr lang="en-US" sz="2000" b="1" kern="0" spc="-7" dirty="0">
              <a:solidFill>
                <a:sysClr val="windowText" lastClr="000000"/>
              </a:solidFill>
              <a:latin typeface="Source Sans 3"/>
              <a:cs typeface="Source Sans 3"/>
            </a:endParaRPr>
          </a:p>
          <a:p>
            <a:pPr marL="8659" marR="46325" indent="433" defTabSz="623438">
              <a:lnSpc>
                <a:spcPct val="112999"/>
              </a:lnSpc>
              <a:spcBef>
                <a:spcPts val="583"/>
              </a:spcBef>
            </a:pPr>
            <a:endParaRPr sz="2000" b="1" kern="0" dirty="0">
              <a:solidFill>
                <a:sysClr val="windowText" lastClr="000000"/>
              </a:solidFill>
              <a:latin typeface="Source Sans 3"/>
              <a:cs typeface="Source Sans 3"/>
            </a:endParaRPr>
          </a:p>
          <a:p>
            <a:pPr marL="8659" marR="2247407" defTabSz="623438">
              <a:lnSpc>
                <a:spcPct val="113100"/>
              </a:lnSpc>
              <a:spcBef>
                <a:spcPts val="542"/>
              </a:spcBef>
            </a:pPr>
            <a:r>
              <a:rPr lang="en-US" sz="2000" b="1" kern="0" dirty="0">
                <a:solidFill>
                  <a:sysClr val="windowText" lastClr="000000"/>
                </a:solidFill>
                <a:latin typeface="Source Sans 3"/>
                <a:cs typeface="Source Sans 3"/>
              </a:rPr>
              <a:t>BEFORE A STORM HITS – Move </a:t>
            </a:r>
            <a:r>
              <a:rPr sz="2000" b="1" kern="0" spc="-7" dirty="0">
                <a:solidFill>
                  <a:sysClr val="windowText" lastClr="000000"/>
                </a:solidFill>
                <a:latin typeface="Source Sans 3"/>
                <a:cs typeface="Source Sans 3"/>
              </a:rPr>
              <a:t>equipment</a:t>
            </a:r>
            <a:r>
              <a:rPr sz="2000" b="1" kern="0" spc="-10" dirty="0">
                <a:solidFill>
                  <a:sysClr val="windowText" lastClr="000000"/>
                </a:solidFill>
                <a:latin typeface="Source Sans 3"/>
                <a:cs typeface="Source Sans 3"/>
              </a:rPr>
              <a:t> </a:t>
            </a:r>
            <a:r>
              <a:rPr sz="2000" b="1" kern="0" dirty="0">
                <a:solidFill>
                  <a:sysClr val="windowText" lastClr="000000"/>
                </a:solidFill>
                <a:latin typeface="Source Sans 3"/>
                <a:cs typeface="Source Sans 3"/>
              </a:rPr>
              <a:t>to </a:t>
            </a:r>
            <a:r>
              <a:rPr sz="2000" b="1" kern="0" spc="-7" dirty="0">
                <a:solidFill>
                  <a:sysClr val="windowText" lastClr="000000"/>
                </a:solidFill>
                <a:latin typeface="Source Sans 3"/>
                <a:cs typeface="Source Sans 3"/>
              </a:rPr>
              <a:t>another location</a:t>
            </a:r>
            <a:r>
              <a:rPr lang="en-US" sz="2000" b="1" kern="0" spc="-7" dirty="0">
                <a:solidFill>
                  <a:sysClr val="windowText" lastClr="000000"/>
                </a:solidFill>
                <a:latin typeface="Source Sans 3"/>
                <a:cs typeface="Source Sans 3"/>
              </a:rPr>
              <a:t> if necessary – and identify power supply options in case of electrical grid failure – common in most storms.  </a:t>
            </a:r>
          </a:p>
          <a:p>
            <a:pPr marL="8659" marR="2247407" defTabSz="623438">
              <a:lnSpc>
                <a:spcPct val="113100"/>
              </a:lnSpc>
              <a:spcBef>
                <a:spcPts val="542"/>
              </a:spcBef>
            </a:pPr>
            <a:r>
              <a:rPr lang="en-US" sz="2000" b="1" kern="0" spc="-7" dirty="0">
                <a:solidFill>
                  <a:sysClr val="windowText" lastClr="000000"/>
                </a:solidFill>
                <a:latin typeface="Source Sans 3"/>
                <a:cs typeface="Source Sans 3"/>
              </a:rPr>
              <a:t>BCP Plans available at Ready.gov </a:t>
            </a:r>
            <a:endParaRPr sz="2000" b="1" kern="0" dirty="0">
              <a:solidFill>
                <a:sysClr val="windowText" lastClr="000000"/>
              </a:solidFill>
              <a:latin typeface="Source Sans 3"/>
              <a:cs typeface="Source Sans 3"/>
            </a:endParaRPr>
          </a:p>
        </p:txBody>
      </p:sp>
      <p:sp>
        <p:nvSpPr>
          <p:cNvPr id="4" name="object 4"/>
          <p:cNvSpPr txBox="1">
            <a:spLocks noGrp="1"/>
          </p:cNvSpPr>
          <p:nvPr>
            <p:ph type="sldNum" sz="quarter" idx="7"/>
          </p:nvPr>
        </p:nvSpPr>
        <p:spPr>
          <a:xfrm>
            <a:off x="13766936" y="4353132"/>
            <a:ext cx="271658" cy="143314"/>
          </a:xfrm>
          <a:prstGeom prst="rect">
            <a:avLst/>
          </a:prstGeom>
        </p:spPr>
        <p:txBody>
          <a:bodyPr vert="horz" wrap="square" lIns="0" tIns="6927" rIns="0" bIns="0" rtlCol="0">
            <a:spAutoFit/>
          </a:bodyPr>
          <a:lstStyle/>
          <a:p>
            <a:pPr marL="25977" defTabSz="623438">
              <a:spcBef>
                <a:spcPts val="55"/>
              </a:spcBef>
            </a:pPr>
            <a:fld id="{81D60167-4931-47E6-BA6A-407CBD079E47}" type="slidenum">
              <a:rPr kern="0" spc="-17" dirty="0">
                <a:solidFill>
                  <a:prstClr val="black"/>
                </a:solidFill>
              </a:rPr>
              <a:pPr marL="25977" defTabSz="623438">
                <a:spcBef>
                  <a:spcPts val="55"/>
                </a:spcBef>
              </a:pPr>
              <a:t>4</a:t>
            </a:fld>
            <a:endParaRPr kern="0" spc="-17" dirty="0">
              <a:solidFill>
                <a:prstClr val="black"/>
              </a:solidFill>
            </a:endParaRPr>
          </a:p>
        </p:txBody>
      </p:sp>
      <p:pic>
        <p:nvPicPr>
          <p:cNvPr id="5" name="Picture 4">
            <a:extLst>
              <a:ext uri="{FF2B5EF4-FFF2-40B4-BE49-F238E27FC236}">
                <a16:creationId xmlns:a16="http://schemas.microsoft.com/office/drawing/2014/main" id="{83719897-ADBD-1DCD-4DAC-CEFEB354764B}"/>
              </a:ext>
            </a:extLst>
          </p:cNvPr>
          <p:cNvPicPr>
            <a:picLocks noChangeAspect="1"/>
          </p:cNvPicPr>
          <p:nvPr/>
        </p:nvPicPr>
        <p:blipFill>
          <a:blip r:embed="rId2"/>
          <a:stretch>
            <a:fillRect/>
          </a:stretch>
        </p:blipFill>
        <p:spPr>
          <a:xfrm>
            <a:off x="9632787" y="5090106"/>
            <a:ext cx="1628775" cy="14846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DC7C31-EE4B-E7E0-5259-8815849728B1}"/>
              </a:ext>
            </a:extLst>
          </p:cNvPr>
          <p:cNvPicPr>
            <a:picLocks noChangeAspect="1"/>
          </p:cNvPicPr>
          <p:nvPr/>
        </p:nvPicPr>
        <p:blipFill>
          <a:blip r:embed="rId2"/>
          <a:srcRect l="1618" r="13470" b="-1"/>
          <a:stretch/>
        </p:blipFill>
        <p:spPr>
          <a:xfrm>
            <a:off x="457199" y="457200"/>
            <a:ext cx="11408735" cy="5943600"/>
          </a:xfrm>
          <a:prstGeom prst="rect">
            <a:avLst/>
          </a:prstGeom>
        </p:spPr>
      </p:pic>
    </p:spTree>
    <p:extLst>
      <p:ext uri="{BB962C8B-B14F-4D97-AF65-F5344CB8AC3E}">
        <p14:creationId xmlns:p14="http://schemas.microsoft.com/office/powerpoint/2010/main" val="3869177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9CD9A8-CE1B-73E1-8A01-2EBA860C2541}"/>
              </a:ext>
            </a:extLst>
          </p:cNvPr>
          <p:cNvSpPr txBox="1"/>
          <p:nvPr/>
        </p:nvSpPr>
        <p:spPr>
          <a:xfrm>
            <a:off x="6096000" y="3059668"/>
            <a:ext cx="6096000" cy="738664"/>
          </a:xfrm>
          <a:prstGeom prst="rect">
            <a:avLst/>
          </a:prstGeom>
          <a:noFill/>
        </p:spPr>
        <p:txBody>
          <a:bodyPr wrap="square">
            <a:spAutoFit/>
          </a:bodyPr>
          <a:lstStyle/>
          <a:p>
            <a:endParaRPr lang="en-US" dirty="0"/>
          </a:p>
          <a:p>
            <a:r>
              <a:rPr lang="en-US" sz="2400" b="1" dirty="0">
                <a:hlinkClick r:id="rId2">
                  <a:extLst>
                    <a:ext uri="{A12FA001-AC4F-418D-AE19-62706E023703}">
                      <ahyp:hlinkClr xmlns:ahyp="http://schemas.microsoft.com/office/drawing/2018/hyperlinkcolor" val="tx"/>
                    </a:ext>
                  </a:extLst>
                </a:hlinkClick>
              </a:rPr>
              <a:t>READY.GOV BUSINESS TOOL KIT </a:t>
            </a:r>
            <a:endParaRPr lang="en-US" sz="2400" b="1" dirty="0"/>
          </a:p>
        </p:txBody>
      </p:sp>
      <p:pic>
        <p:nvPicPr>
          <p:cNvPr id="4" name="Picture 3" descr="A flooded street with power lines and houses&#10;&#10;Description automatically generated">
            <a:hlinkClick r:id="rId2"/>
            <a:extLst>
              <a:ext uri="{FF2B5EF4-FFF2-40B4-BE49-F238E27FC236}">
                <a16:creationId xmlns:a16="http://schemas.microsoft.com/office/drawing/2014/main" id="{843F6942-A510-693C-E926-2B55007B0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60" y="0"/>
            <a:ext cx="5299364" cy="6858000"/>
          </a:xfrm>
          <a:prstGeom prst="rect">
            <a:avLst/>
          </a:prstGeom>
        </p:spPr>
      </p:pic>
    </p:spTree>
    <p:extLst>
      <p:ext uri="{BB962C8B-B14F-4D97-AF65-F5344CB8AC3E}">
        <p14:creationId xmlns:p14="http://schemas.microsoft.com/office/powerpoint/2010/main" val="2430418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800964"/>
            <a:ext cx="11357517" cy="5795649"/>
          </a:xfrm>
          <a:prstGeom prst="rect">
            <a:avLst/>
          </a:prstGeom>
        </p:spPr>
        <p:txBody>
          <a:bodyPr vert="horz" wrap="square" lIns="0" tIns="8659" rIns="0" bIns="0" rtlCol="0">
            <a:spAutoFit/>
          </a:bodyPr>
          <a:lstStyle/>
          <a:p>
            <a:pPr marL="8659" marR="3464" defTabSz="623438">
              <a:lnSpc>
                <a:spcPct val="112999"/>
              </a:lnSpc>
              <a:spcBef>
                <a:spcPts val="68"/>
              </a:spcBef>
            </a:pPr>
            <a:r>
              <a:rPr lang="en-US" b="1" kern="0" spc="-7" dirty="0">
                <a:solidFill>
                  <a:sysClr val="windowText" lastClr="000000"/>
                </a:solidFill>
                <a:latin typeface="Source Sans 3"/>
                <a:cs typeface="Source Sans 3"/>
              </a:rPr>
              <a:t>REVIEW YOUR OPERATIONS TO DETERMINE RECOVERY AND RESILIENCE OPTIONS TO GET YOUR BUSINESS UP AND RUNNING QUICKLY. </a:t>
            </a:r>
            <a:r>
              <a:rPr lang="en-US" b="1" kern="0" spc="-14" dirty="0">
                <a:solidFill>
                  <a:sysClr val="windowText" lastClr="000000"/>
                </a:solidFill>
                <a:latin typeface="Source Sans 3"/>
                <a:cs typeface="Source Sans 3"/>
              </a:rPr>
              <a:t> </a:t>
            </a:r>
            <a:r>
              <a:rPr lang="en-US" b="1" kern="0" spc="-7" dirty="0">
                <a:solidFill>
                  <a:sysClr val="windowText" lastClr="000000"/>
                </a:solidFill>
                <a:latin typeface="Source Sans 3"/>
                <a:cs typeface="Source Sans 3"/>
              </a:rPr>
              <a:t>Impacts</a:t>
            </a:r>
            <a:r>
              <a:rPr lang="en-US" b="1" kern="0" spc="-14" dirty="0">
                <a:solidFill>
                  <a:sysClr val="windowText" lastClr="000000"/>
                </a:solidFill>
                <a:latin typeface="Source Sans 3"/>
                <a:cs typeface="Source Sans 3"/>
              </a:rPr>
              <a:t> </a:t>
            </a:r>
            <a:r>
              <a:rPr lang="en-US" b="1" kern="0" dirty="0">
                <a:solidFill>
                  <a:sysClr val="windowText" lastClr="000000"/>
                </a:solidFill>
                <a:latin typeface="Source Sans 3"/>
                <a:cs typeface="Source Sans 3"/>
              </a:rPr>
              <a:t>to</a:t>
            </a:r>
            <a:r>
              <a:rPr lang="en-US" b="1" kern="0" spc="-14" dirty="0">
                <a:solidFill>
                  <a:sysClr val="windowText" lastClr="000000"/>
                </a:solidFill>
                <a:latin typeface="Source Sans 3"/>
                <a:cs typeface="Source Sans 3"/>
              </a:rPr>
              <a:t> </a:t>
            </a:r>
            <a:r>
              <a:rPr lang="en-US" b="1" kern="0" spc="-7" dirty="0">
                <a:solidFill>
                  <a:sysClr val="windowText" lastClr="000000"/>
                </a:solidFill>
                <a:latin typeface="Source Sans 3"/>
                <a:cs typeface="Source Sans 3"/>
              </a:rPr>
              <a:t>consider</a:t>
            </a:r>
            <a:r>
              <a:rPr lang="en-US" b="1" kern="0" spc="-14" dirty="0">
                <a:solidFill>
                  <a:sysClr val="windowText" lastClr="000000"/>
                </a:solidFill>
                <a:latin typeface="Source Sans 3"/>
                <a:cs typeface="Source Sans 3"/>
              </a:rPr>
              <a:t> </a:t>
            </a:r>
            <a:r>
              <a:rPr lang="en-US" b="1" kern="0" dirty="0">
                <a:solidFill>
                  <a:sysClr val="windowText" lastClr="000000"/>
                </a:solidFill>
                <a:latin typeface="Source Sans 3"/>
                <a:cs typeface="Source Sans 3"/>
              </a:rPr>
              <a:t>include</a:t>
            </a:r>
            <a:r>
              <a:rPr lang="en-US" b="1" kern="0" spc="-10" dirty="0">
                <a:solidFill>
                  <a:sysClr val="windowText" lastClr="000000"/>
                </a:solidFill>
                <a:latin typeface="Source Sans 3"/>
                <a:cs typeface="Source Sans 3"/>
              </a:rPr>
              <a:t> </a:t>
            </a:r>
            <a:r>
              <a:rPr lang="en-US" b="1" kern="0" dirty="0">
                <a:solidFill>
                  <a:sysClr val="windowText" lastClr="000000"/>
                </a:solidFill>
                <a:latin typeface="Source Sans 3"/>
                <a:cs typeface="Source Sans 3"/>
              </a:rPr>
              <a:t>the</a:t>
            </a:r>
            <a:r>
              <a:rPr lang="en-US" b="1" kern="0" spc="-10" dirty="0">
                <a:solidFill>
                  <a:sysClr val="windowText" lastClr="000000"/>
                </a:solidFill>
                <a:latin typeface="Source Sans 3"/>
                <a:cs typeface="Source Sans 3"/>
              </a:rPr>
              <a:t> </a:t>
            </a:r>
            <a:r>
              <a:rPr lang="en-US" b="1" kern="0" spc="-7" dirty="0">
                <a:solidFill>
                  <a:sysClr val="windowText" lastClr="000000"/>
                </a:solidFill>
                <a:latin typeface="Source Sans 3"/>
                <a:cs typeface="Source Sans 3"/>
              </a:rPr>
              <a:t>following:</a:t>
            </a:r>
            <a:endParaRPr lang="en-US" b="1" kern="0" dirty="0">
              <a:solidFill>
                <a:sysClr val="windowText" lastClr="000000"/>
              </a:solidFill>
              <a:latin typeface="Source Sans 3"/>
              <a:cs typeface="Source Sans 3"/>
            </a:endParaRPr>
          </a:p>
          <a:p>
            <a:pPr marL="320378" indent="-155859" defTabSz="623438">
              <a:spcBef>
                <a:spcPts val="569"/>
              </a:spcBef>
              <a:buFont typeface="Symbol"/>
              <a:buChar char=""/>
              <a:tabLst>
                <a:tab pos="320378" algn="l"/>
              </a:tabLst>
            </a:pPr>
            <a:r>
              <a:rPr lang="en-US" b="1" kern="0" dirty="0">
                <a:solidFill>
                  <a:sysClr val="windowText" lastClr="000000"/>
                </a:solidFill>
                <a:latin typeface="Source Sans 3"/>
                <a:cs typeface="Source Sans 3"/>
              </a:rPr>
              <a:t>Lost</a:t>
            </a:r>
            <a:r>
              <a:rPr lang="en-US" b="1" kern="0" spc="-20" dirty="0">
                <a:solidFill>
                  <a:sysClr val="windowText" lastClr="000000"/>
                </a:solidFill>
                <a:latin typeface="Source Sans 3"/>
                <a:cs typeface="Source Sans 3"/>
              </a:rPr>
              <a:t> </a:t>
            </a:r>
            <a:r>
              <a:rPr lang="en-US" b="1" kern="0" dirty="0">
                <a:solidFill>
                  <a:sysClr val="windowText" lastClr="000000"/>
                </a:solidFill>
                <a:latin typeface="Source Sans 3"/>
                <a:cs typeface="Source Sans 3"/>
              </a:rPr>
              <a:t>sales</a:t>
            </a:r>
            <a:r>
              <a:rPr lang="en-US" b="1" kern="0" spc="-20" dirty="0">
                <a:solidFill>
                  <a:sysClr val="windowText" lastClr="000000"/>
                </a:solidFill>
                <a:latin typeface="Source Sans 3"/>
                <a:cs typeface="Source Sans 3"/>
              </a:rPr>
              <a:t> </a:t>
            </a:r>
            <a:r>
              <a:rPr lang="en-US" b="1" kern="0" dirty="0">
                <a:solidFill>
                  <a:sysClr val="windowText" lastClr="000000"/>
                </a:solidFill>
                <a:latin typeface="Source Sans 3"/>
                <a:cs typeface="Source Sans 3"/>
              </a:rPr>
              <a:t>or</a:t>
            </a:r>
            <a:r>
              <a:rPr lang="en-US" b="1" kern="0" spc="-17" dirty="0">
                <a:solidFill>
                  <a:sysClr val="windowText" lastClr="000000"/>
                </a:solidFill>
                <a:latin typeface="Source Sans 3"/>
                <a:cs typeface="Source Sans 3"/>
              </a:rPr>
              <a:t> </a:t>
            </a:r>
            <a:r>
              <a:rPr lang="en-US" b="1" kern="0" spc="-7" dirty="0">
                <a:solidFill>
                  <a:sysClr val="windowText" lastClr="000000"/>
                </a:solidFill>
                <a:latin typeface="Source Sans 3"/>
                <a:cs typeface="Source Sans 3"/>
              </a:rPr>
              <a:t>delayed</a:t>
            </a:r>
            <a:r>
              <a:rPr lang="en-US" b="1" kern="0" spc="-20" dirty="0">
                <a:solidFill>
                  <a:sysClr val="windowText" lastClr="000000"/>
                </a:solidFill>
                <a:latin typeface="Source Sans 3"/>
                <a:cs typeface="Source Sans 3"/>
              </a:rPr>
              <a:t> </a:t>
            </a:r>
            <a:r>
              <a:rPr lang="en-US" b="1" kern="0" spc="-7" dirty="0">
                <a:solidFill>
                  <a:sysClr val="windowText" lastClr="000000"/>
                </a:solidFill>
                <a:latin typeface="Source Sans 3"/>
                <a:cs typeface="Source Sans 3"/>
              </a:rPr>
              <a:t>income</a:t>
            </a:r>
            <a:endParaRPr lang="en-US" b="1" kern="0" dirty="0">
              <a:solidFill>
                <a:sysClr val="windowText" lastClr="000000"/>
              </a:solidFill>
              <a:latin typeface="Source Sans 3"/>
              <a:cs typeface="Source Sans 3"/>
            </a:endParaRPr>
          </a:p>
          <a:p>
            <a:pPr marL="320378" indent="-155859" defTabSz="623438">
              <a:spcBef>
                <a:spcPts val="160"/>
              </a:spcBef>
              <a:buFont typeface="Symbol"/>
              <a:buChar char=""/>
              <a:tabLst>
                <a:tab pos="320378" algn="l"/>
              </a:tabLst>
            </a:pPr>
            <a:r>
              <a:rPr b="1" kern="0" spc="-7" dirty="0">
                <a:solidFill>
                  <a:sysClr val="windowText" lastClr="000000"/>
                </a:solidFill>
                <a:latin typeface="Source Sans 3"/>
                <a:cs typeface="Source Sans 3"/>
              </a:rPr>
              <a:t>Increased expenses </a:t>
            </a:r>
            <a:r>
              <a:rPr b="1" kern="0" dirty="0">
                <a:solidFill>
                  <a:sysClr val="windowText" lastClr="000000"/>
                </a:solidFill>
                <a:latin typeface="Source Sans 3"/>
                <a:cs typeface="Source Sans 3"/>
              </a:rPr>
              <a:t>due</a:t>
            </a:r>
            <a:r>
              <a:rPr b="1" kern="0" spc="-3"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to </a:t>
            </a:r>
            <a:r>
              <a:rPr b="1" kern="0" spc="-7" dirty="0">
                <a:solidFill>
                  <a:sysClr val="windowText" lastClr="000000"/>
                </a:solidFill>
                <a:latin typeface="Source Sans 3"/>
                <a:cs typeface="Source Sans 3"/>
              </a:rPr>
              <a:t>outsourcing, </a:t>
            </a:r>
            <a:r>
              <a:rPr b="1" kern="0" dirty="0">
                <a:solidFill>
                  <a:sysClr val="windowText" lastClr="000000"/>
                </a:solidFill>
                <a:latin typeface="Source Sans 3"/>
                <a:cs typeface="Source Sans 3"/>
              </a:rPr>
              <a:t>overtime,</a:t>
            </a:r>
            <a:r>
              <a:rPr b="1" kern="0" spc="-7" dirty="0">
                <a:solidFill>
                  <a:sysClr val="windowText" lastClr="000000"/>
                </a:solidFill>
                <a:latin typeface="Source Sans 3"/>
                <a:cs typeface="Source Sans 3"/>
              </a:rPr>
              <a:t> express shipping,</a:t>
            </a:r>
            <a:r>
              <a:rPr b="1" kern="0" spc="-3" dirty="0">
                <a:solidFill>
                  <a:sysClr val="windowText" lastClr="000000"/>
                </a:solidFill>
                <a:latin typeface="Source Sans 3"/>
                <a:cs typeface="Source Sans 3"/>
              </a:rPr>
              <a:t> </a:t>
            </a:r>
            <a:r>
              <a:rPr b="1" kern="0" spc="-14" dirty="0">
                <a:solidFill>
                  <a:sysClr val="windowText" lastClr="000000"/>
                </a:solidFill>
                <a:latin typeface="Source Sans 3"/>
                <a:cs typeface="Source Sans 3"/>
              </a:rPr>
              <a:t>etc.</a:t>
            </a:r>
            <a:endParaRPr b="1" kern="0" dirty="0">
              <a:solidFill>
                <a:sysClr val="windowText" lastClr="000000"/>
              </a:solidFill>
              <a:latin typeface="Source Sans 3"/>
              <a:cs typeface="Source Sans 3"/>
            </a:endParaRPr>
          </a:p>
          <a:p>
            <a:pPr marL="320378" indent="-155859" defTabSz="623438">
              <a:spcBef>
                <a:spcPts val="153"/>
              </a:spcBef>
              <a:buFont typeface="Symbol"/>
              <a:buChar char=""/>
              <a:tabLst>
                <a:tab pos="320378" algn="l"/>
              </a:tabLst>
            </a:pPr>
            <a:r>
              <a:rPr b="1" kern="0" spc="-7" dirty="0">
                <a:solidFill>
                  <a:sysClr val="windowText" lastClr="000000"/>
                </a:solidFill>
                <a:latin typeface="Source Sans 3"/>
                <a:cs typeface="Source Sans 3"/>
              </a:rPr>
              <a:t>Customer</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dissatisfaction</a:t>
            </a:r>
            <a:endParaRPr b="1" kern="0" dirty="0">
              <a:solidFill>
                <a:sysClr val="windowText" lastClr="000000"/>
              </a:solidFill>
              <a:latin typeface="Source Sans 3"/>
              <a:cs typeface="Source Sans 3"/>
            </a:endParaRPr>
          </a:p>
          <a:p>
            <a:pPr marL="320378" indent="-155859" defTabSz="623438">
              <a:spcBef>
                <a:spcPts val="160"/>
              </a:spcBef>
              <a:buFont typeface="Symbol"/>
              <a:buChar char=""/>
              <a:tabLst>
                <a:tab pos="320378" algn="l"/>
              </a:tabLst>
            </a:pPr>
            <a:r>
              <a:rPr b="1" kern="0" spc="-7" dirty="0">
                <a:solidFill>
                  <a:sysClr val="windowText" lastClr="000000"/>
                </a:solidFill>
                <a:latin typeface="Source Sans 3"/>
                <a:cs typeface="Source Sans 3"/>
              </a:rPr>
              <a:t>Contractual</a:t>
            </a:r>
            <a:r>
              <a:rPr b="1" kern="0" spc="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liabilities</a:t>
            </a:r>
            <a:endParaRPr b="1" kern="0" dirty="0">
              <a:solidFill>
                <a:sysClr val="windowText" lastClr="000000"/>
              </a:solidFill>
              <a:latin typeface="Source Sans 3"/>
              <a:cs typeface="Source Sans 3"/>
            </a:endParaRPr>
          </a:p>
          <a:p>
            <a:pPr marL="8659" marR="17318" defTabSz="623438">
              <a:lnSpc>
                <a:spcPct val="112999"/>
              </a:lnSpc>
              <a:spcBef>
                <a:spcPts val="545"/>
              </a:spcBef>
            </a:pPr>
            <a:r>
              <a:rPr b="1" kern="0" dirty="0">
                <a:solidFill>
                  <a:sysClr val="windowText" lastClr="000000"/>
                </a:solidFill>
                <a:latin typeface="Source Sans 3"/>
                <a:cs typeface="Source Sans 3"/>
              </a:rPr>
              <a:t>Think</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about</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the</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consequences</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that</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would</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result</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if</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particular</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business</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function could</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not</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be</a:t>
            </a:r>
            <a:r>
              <a:rPr b="1" kern="0" spc="-7" dirty="0">
                <a:solidFill>
                  <a:sysClr val="windowText" lastClr="000000"/>
                </a:solidFill>
                <a:latin typeface="Source Sans 3"/>
                <a:cs typeface="Source Sans 3"/>
              </a:rPr>
              <a:t> performed </a:t>
            </a:r>
            <a:r>
              <a:rPr b="1" kern="0" dirty="0">
                <a:solidFill>
                  <a:sysClr val="windowText" lastClr="000000"/>
                </a:solidFill>
                <a:latin typeface="Source Sans 3"/>
                <a:cs typeface="Source Sans 3"/>
              </a:rPr>
              <a:t>and</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determine whether </a:t>
            </a:r>
            <a:r>
              <a:rPr b="1" kern="0" dirty="0">
                <a:solidFill>
                  <a:sysClr val="windowText" lastClr="000000"/>
                </a:solidFill>
                <a:latin typeface="Source Sans 3"/>
                <a:cs typeface="Source Sans 3"/>
              </a:rPr>
              <a:t>there</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might</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be</a:t>
            </a:r>
            <a:r>
              <a:rPr b="1" kern="0" spc="-3" dirty="0">
                <a:solidFill>
                  <a:sysClr val="windowText" lastClr="000000"/>
                </a:solidFill>
                <a:latin typeface="Source Sans 3"/>
                <a:cs typeface="Source Sans 3"/>
              </a:rPr>
              <a:t> </a:t>
            </a:r>
            <a:r>
              <a:rPr b="1" kern="0" spc="-14" dirty="0">
                <a:solidFill>
                  <a:sysClr val="windowText" lastClr="000000"/>
                </a:solidFill>
                <a:latin typeface="Source Sans 3"/>
                <a:cs typeface="Source Sans 3"/>
              </a:rPr>
              <a:t>work-</a:t>
            </a:r>
            <a:r>
              <a:rPr b="1" kern="0" spc="-7" dirty="0">
                <a:solidFill>
                  <a:sysClr val="windowText" lastClr="000000"/>
                </a:solidFill>
                <a:latin typeface="Source Sans 3"/>
                <a:cs typeface="Source Sans 3"/>
              </a:rPr>
              <a:t>arounds</a:t>
            </a:r>
            <a:r>
              <a:rPr b="1" kern="0" spc="-10" dirty="0">
                <a:solidFill>
                  <a:sysClr val="windowText" lastClr="000000"/>
                </a:solidFill>
                <a:latin typeface="Source Sans 3"/>
                <a:cs typeface="Source Sans 3"/>
              </a:rPr>
              <a:t> </a:t>
            </a:r>
            <a:r>
              <a:rPr b="1" kern="0" spc="-17" dirty="0">
                <a:solidFill>
                  <a:sysClr val="windowText" lastClr="000000"/>
                </a:solidFill>
                <a:latin typeface="Source Sans 3"/>
                <a:cs typeface="Source Sans 3"/>
              </a:rPr>
              <a:t>to </a:t>
            </a:r>
            <a:r>
              <a:rPr b="1" kern="0" spc="-7" dirty="0">
                <a:solidFill>
                  <a:sysClr val="windowText" lastClr="000000"/>
                </a:solidFill>
                <a:latin typeface="Source Sans 3"/>
                <a:cs typeface="Source Sans 3"/>
              </a:rPr>
              <a:t>minimize disruption.</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Having</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redundancies</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in</a:t>
            </a:r>
            <a:r>
              <a:rPr b="1" kern="0" spc="-7" dirty="0">
                <a:solidFill>
                  <a:sysClr val="windowText" lastClr="000000"/>
                </a:solidFill>
                <a:latin typeface="Source Sans 3"/>
                <a:cs typeface="Source Sans 3"/>
              </a:rPr>
              <a:t> business</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functions</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can</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help</a:t>
            </a:r>
            <a:r>
              <a:rPr b="1" kern="0" spc="-7" dirty="0">
                <a:solidFill>
                  <a:sysClr val="windowText" lastClr="000000"/>
                </a:solidFill>
                <a:latin typeface="Source Sans 3"/>
                <a:cs typeface="Source Sans 3"/>
              </a:rPr>
              <a:t> </a:t>
            </a:r>
            <a:r>
              <a:rPr b="1" kern="0" spc="-17" dirty="0">
                <a:solidFill>
                  <a:sysClr val="windowText" lastClr="000000"/>
                </a:solidFill>
                <a:latin typeface="Source Sans 3"/>
                <a:cs typeface="Source Sans 3"/>
              </a:rPr>
              <a:t>you </a:t>
            </a:r>
            <a:r>
              <a:rPr b="1" kern="0" dirty="0">
                <a:solidFill>
                  <a:sysClr val="windowText" lastClr="000000"/>
                </a:solidFill>
                <a:latin typeface="Source Sans 3"/>
                <a:cs typeface="Source Sans 3"/>
              </a:rPr>
              <a:t>resume</a:t>
            </a:r>
            <a:r>
              <a:rPr b="1" kern="0" spc="-7" dirty="0">
                <a:solidFill>
                  <a:sysClr val="windowText" lastClr="000000"/>
                </a:solidFill>
                <a:latin typeface="Source Sans 3"/>
                <a:cs typeface="Source Sans 3"/>
              </a:rPr>
              <a:t> operations</a:t>
            </a:r>
            <a:r>
              <a:rPr b="1" kern="0" spc="-10" dirty="0">
                <a:solidFill>
                  <a:sysClr val="windowText" lastClr="000000"/>
                </a:solidFill>
                <a:latin typeface="Source Sans 3"/>
                <a:cs typeface="Source Sans 3"/>
              </a:rPr>
              <a:t> </a:t>
            </a:r>
            <a:r>
              <a:rPr b="1" kern="0" spc="-17" dirty="0">
                <a:solidFill>
                  <a:sysClr val="windowText" lastClr="000000"/>
                </a:solidFill>
                <a:latin typeface="Source Sans 3"/>
                <a:cs typeface="Source Sans 3"/>
              </a:rPr>
              <a:t>faster.</a:t>
            </a:r>
            <a:r>
              <a:rPr b="1" kern="0" spc="-10" dirty="0">
                <a:solidFill>
                  <a:sysClr val="windowText" lastClr="000000"/>
                </a:solidFill>
                <a:latin typeface="Source Sans 3"/>
                <a:cs typeface="Source Sans 3"/>
              </a:rPr>
              <a:t> </a:t>
            </a:r>
            <a:endParaRPr lang="en-US" b="1" kern="0" spc="-10" dirty="0">
              <a:solidFill>
                <a:sysClr val="windowText" lastClr="000000"/>
              </a:solidFill>
              <a:latin typeface="Source Sans 3"/>
              <a:cs typeface="Source Sans 3"/>
            </a:endParaRPr>
          </a:p>
          <a:p>
            <a:pPr marL="8659" marR="17318" defTabSz="623438">
              <a:lnSpc>
                <a:spcPct val="112999"/>
              </a:lnSpc>
              <a:spcBef>
                <a:spcPts val="545"/>
              </a:spcBef>
            </a:pPr>
            <a:r>
              <a:rPr lang="en-US" b="1" kern="0" spc="-10" dirty="0">
                <a:solidFill>
                  <a:sysClr val="windowText" lastClr="000000"/>
                </a:solidFill>
                <a:latin typeface="Source Sans 3"/>
                <a:cs typeface="Source Sans 3"/>
              </a:rPr>
              <a:t>El</a:t>
            </a:r>
            <a:r>
              <a:rPr b="1" kern="0" spc="-7" dirty="0">
                <a:solidFill>
                  <a:sysClr val="windowText" lastClr="000000"/>
                </a:solidFill>
                <a:latin typeface="Source Sans 3"/>
                <a:cs typeface="Source Sans 3"/>
              </a:rPr>
              <a:t>iminate</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single</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point</a:t>
            </a:r>
            <a:r>
              <a:rPr lang="en-US" b="1" kern="0" dirty="0">
                <a:solidFill>
                  <a:sysClr val="windowText" lastClr="000000"/>
                </a:solidFill>
                <a:latin typeface="Source Sans 3"/>
                <a:cs typeface="Source Sans 3"/>
              </a:rPr>
              <a:t>s</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of</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failure,</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like</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having</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only</a:t>
            </a:r>
            <a:r>
              <a:rPr b="1" kern="0" spc="-20" dirty="0">
                <a:solidFill>
                  <a:sysClr val="windowText" lastClr="000000"/>
                </a:solidFill>
                <a:latin typeface="Source Sans 3"/>
                <a:cs typeface="Source Sans 3"/>
              </a:rPr>
              <a:t> </a:t>
            </a:r>
            <a:r>
              <a:rPr b="1" kern="0" spc="-17" dirty="0">
                <a:solidFill>
                  <a:sysClr val="windowText" lastClr="000000"/>
                </a:solidFill>
                <a:latin typeface="Source Sans 3"/>
                <a:cs typeface="Source Sans 3"/>
              </a:rPr>
              <a:t>one </a:t>
            </a:r>
            <a:r>
              <a:rPr b="1" kern="0" spc="-7" dirty="0">
                <a:solidFill>
                  <a:sysClr val="windowText" lastClr="000000"/>
                </a:solidFill>
                <a:latin typeface="Source Sans 3"/>
                <a:cs typeface="Source Sans 3"/>
              </a:rPr>
              <a:t>supplier</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for</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critical</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item.</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Generating</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options</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in</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advance</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of</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disaster</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can</a:t>
            </a:r>
            <a:r>
              <a:rPr b="1" kern="0" spc="-14" dirty="0">
                <a:solidFill>
                  <a:sysClr val="windowText" lastClr="000000"/>
                </a:solidFill>
                <a:latin typeface="Source Sans 3"/>
                <a:cs typeface="Source Sans 3"/>
              </a:rPr>
              <a:t> make </a:t>
            </a:r>
            <a:r>
              <a:rPr b="1" kern="0" dirty="0">
                <a:solidFill>
                  <a:sysClr val="windowText" lastClr="000000"/>
                </a:solidFill>
                <a:latin typeface="Source Sans 3"/>
                <a:cs typeface="Source Sans 3"/>
              </a:rPr>
              <a:t>the</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resumption</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of</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your</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business</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functions</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easier</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when</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something</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happens.</a:t>
            </a:r>
            <a:endParaRPr b="1" kern="0" dirty="0">
              <a:solidFill>
                <a:sysClr val="windowText" lastClr="000000"/>
              </a:solidFill>
              <a:latin typeface="Source Sans 3"/>
              <a:cs typeface="Source Sans 3"/>
            </a:endParaRPr>
          </a:p>
          <a:p>
            <a:pPr marL="8659" defTabSz="623438">
              <a:spcBef>
                <a:spcPts val="951"/>
              </a:spcBef>
            </a:pPr>
            <a:r>
              <a:rPr b="1" kern="0" spc="-7" dirty="0">
                <a:solidFill>
                  <a:schemeClr val="tx2">
                    <a:lumMod val="75000"/>
                  </a:schemeClr>
                </a:solidFill>
                <a:latin typeface="Source Sans 3"/>
                <a:cs typeface="Source Sans 3"/>
              </a:rPr>
              <a:t>Vulnerability</a:t>
            </a:r>
            <a:r>
              <a:rPr b="1" kern="0" spc="-24" dirty="0">
                <a:solidFill>
                  <a:schemeClr val="tx2">
                    <a:lumMod val="75000"/>
                  </a:schemeClr>
                </a:solidFill>
                <a:latin typeface="Source Sans 3"/>
                <a:cs typeface="Source Sans 3"/>
              </a:rPr>
              <a:t> </a:t>
            </a:r>
            <a:r>
              <a:rPr b="1" kern="0" spc="-7" dirty="0">
                <a:solidFill>
                  <a:schemeClr val="tx2">
                    <a:lumMod val="75000"/>
                  </a:schemeClr>
                </a:solidFill>
                <a:latin typeface="Source Sans 3"/>
                <a:cs typeface="Source Sans 3"/>
              </a:rPr>
              <a:t>Assessment</a:t>
            </a:r>
            <a:endParaRPr b="1" kern="0" dirty="0">
              <a:solidFill>
                <a:schemeClr val="tx2">
                  <a:lumMod val="75000"/>
                </a:schemeClr>
              </a:solidFill>
              <a:latin typeface="Source Sans 3"/>
              <a:cs typeface="Source Sans 3"/>
            </a:endParaRPr>
          </a:p>
          <a:p>
            <a:pPr marL="8659" marR="21214" defTabSz="623438">
              <a:lnSpc>
                <a:spcPct val="113100"/>
              </a:lnSpc>
              <a:spcBef>
                <a:spcPts val="580"/>
              </a:spcBef>
            </a:pPr>
            <a:r>
              <a:rPr b="1" kern="0" spc="-7" dirty="0">
                <a:solidFill>
                  <a:sysClr val="windowText" lastClr="000000"/>
                </a:solidFill>
                <a:latin typeface="Source Sans 3"/>
                <a:cs typeface="Source Sans 3"/>
              </a:rPr>
              <a:t>Depending</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on</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range</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of</a:t>
            </a:r>
            <a:r>
              <a:rPr b="1" kern="0" spc="-7" dirty="0">
                <a:solidFill>
                  <a:sysClr val="windowText" lastClr="000000"/>
                </a:solidFill>
                <a:latin typeface="Source Sans 3"/>
                <a:cs typeface="Source Sans 3"/>
              </a:rPr>
              <a:t> factors,</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such</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as</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your</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location</a:t>
            </a:r>
            <a:r>
              <a:rPr b="1" kern="0" spc="-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or</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type</a:t>
            </a:r>
            <a:r>
              <a:rPr b="1" kern="0" spc="-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of</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business,</a:t>
            </a:r>
            <a:r>
              <a:rPr b="1" kern="0" spc="-10" dirty="0">
                <a:solidFill>
                  <a:sysClr val="windowText" lastClr="000000"/>
                </a:solidFill>
                <a:latin typeface="Source Sans 3"/>
                <a:cs typeface="Source Sans 3"/>
              </a:rPr>
              <a:t> </a:t>
            </a:r>
            <a:r>
              <a:rPr b="1" kern="0" spc="-17" dirty="0">
                <a:solidFill>
                  <a:sysClr val="windowText" lastClr="000000"/>
                </a:solidFill>
                <a:latin typeface="Source Sans 3"/>
                <a:cs typeface="Source Sans 3"/>
              </a:rPr>
              <a:t>you </a:t>
            </a:r>
            <a:r>
              <a:rPr b="1" kern="0" dirty="0">
                <a:solidFill>
                  <a:sysClr val="windowText" lastClr="000000"/>
                </a:solidFill>
                <a:latin typeface="Source Sans 3"/>
                <a:cs typeface="Source Sans 3"/>
              </a:rPr>
              <a:t>might</a:t>
            </a:r>
            <a:r>
              <a:rPr b="1" kern="0" spc="10" dirty="0">
                <a:solidFill>
                  <a:sysClr val="windowText" lastClr="000000"/>
                </a:solidFill>
                <a:latin typeface="Source Sans 3"/>
                <a:cs typeface="Source Sans 3"/>
              </a:rPr>
              <a:t> </a:t>
            </a:r>
            <a:r>
              <a:rPr b="1" kern="0" dirty="0">
                <a:solidFill>
                  <a:sysClr val="windowText" lastClr="000000"/>
                </a:solidFill>
                <a:latin typeface="Calibri"/>
                <a:cs typeface="Calibri"/>
              </a:rPr>
              <a:t>face</a:t>
            </a:r>
            <a:r>
              <a:rPr b="1" kern="0" spc="-7" dirty="0">
                <a:solidFill>
                  <a:sysClr val="windowText" lastClr="000000"/>
                </a:solidFill>
                <a:latin typeface="Calibri"/>
                <a:cs typeface="Calibri"/>
              </a:rPr>
              <a:t> </a:t>
            </a:r>
            <a:r>
              <a:rPr b="1" kern="0" dirty="0">
                <a:solidFill>
                  <a:sysClr val="windowText" lastClr="000000"/>
                </a:solidFill>
                <a:latin typeface="Calibri"/>
                <a:cs typeface="Calibri"/>
              </a:rPr>
              <a:t>diﬀerent</a:t>
            </a:r>
            <a:r>
              <a:rPr b="1" kern="0" spc="-14" dirty="0">
                <a:solidFill>
                  <a:sysClr val="windowText" lastClr="000000"/>
                </a:solidFill>
                <a:latin typeface="Calibri"/>
                <a:cs typeface="Calibri"/>
              </a:rPr>
              <a:t> </a:t>
            </a:r>
            <a:r>
              <a:rPr b="1" kern="0" dirty="0">
                <a:solidFill>
                  <a:sysClr val="windowText" lastClr="000000"/>
                </a:solidFill>
                <a:latin typeface="Calibri"/>
                <a:cs typeface="Calibri"/>
              </a:rPr>
              <a:t>kinds</a:t>
            </a:r>
            <a:r>
              <a:rPr b="1" kern="0" spc="-14" dirty="0">
                <a:solidFill>
                  <a:sysClr val="windowText" lastClr="000000"/>
                </a:solidFill>
                <a:latin typeface="Calibri"/>
                <a:cs typeface="Calibri"/>
              </a:rPr>
              <a:t> </a:t>
            </a:r>
            <a:r>
              <a:rPr b="1" kern="0" dirty="0">
                <a:solidFill>
                  <a:sysClr val="windowText" lastClr="000000"/>
                </a:solidFill>
                <a:latin typeface="Calibri"/>
                <a:cs typeface="Calibri"/>
              </a:rPr>
              <a:t>of</a:t>
            </a:r>
            <a:r>
              <a:rPr b="1" kern="0" spc="-14" dirty="0">
                <a:solidFill>
                  <a:sysClr val="windowText" lastClr="000000"/>
                </a:solidFill>
                <a:latin typeface="Calibri"/>
                <a:cs typeface="Calibri"/>
              </a:rPr>
              <a:t> </a:t>
            </a:r>
            <a:r>
              <a:rPr b="1" kern="0" dirty="0">
                <a:solidFill>
                  <a:sysClr val="windowText" lastClr="000000"/>
                </a:solidFill>
                <a:latin typeface="Calibri"/>
                <a:cs typeface="Calibri"/>
              </a:rPr>
              <a:t>risk.</a:t>
            </a:r>
            <a:r>
              <a:rPr b="1" kern="0" spc="-14" dirty="0">
                <a:solidFill>
                  <a:sysClr val="windowText" lastClr="000000"/>
                </a:solidFill>
                <a:latin typeface="Calibri"/>
                <a:cs typeface="Calibri"/>
              </a:rPr>
              <a:t> </a:t>
            </a:r>
            <a:r>
              <a:rPr b="1" kern="0" dirty="0">
                <a:solidFill>
                  <a:sysClr val="windowText" lastClr="000000"/>
                </a:solidFill>
                <a:latin typeface="Calibri"/>
                <a:cs typeface="Calibri"/>
              </a:rPr>
              <a:t>Identifying</a:t>
            </a:r>
            <a:r>
              <a:rPr b="1" kern="0" spc="-14" dirty="0">
                <a:solidFill>
                  <a:sysClr val="windowText" lastClr="000000"/>
                </a:solidFill>
                <a:latin typeface="Calibri"/>
                <a:cs typeface="Calibri"/>
              </a:rPr>
              <a:t> </a:t>
            </a:r>
            <a:r>
              <a:rPr b="1" kern="0" dirty="0">
                <a:solidFill>
                  <a:sysClr val="windowText" lastClr="000000"/>
                </a:solidFill>
                <a:latin typeface="Source Sans 3"/>
                <a:cs typeface="Source Sans 3"/>
              </a:rPr>
              <a:t>these</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risks</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and</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prioritizing</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them</a:t>
            </a:r>
            <a:r>
              <a:rPr b="1" kern="0" spc="10" dirty="0">
                <a:solidFill>
                  <a:sysClr val="windowText" lastClr="000000"/>
                </a:solidFill>
                <a:latin typeface="Source Sans 3"/>
                <a:cs typeface="Source Sans 3"/>
              </a:rPr>
              <a:t> </a:t>
            </a:r>
            <a:r>
              <a:rPr b="1" kern="0" spc="-17" dirty="0">
                <a:solidFill>
                  <a:sysClr val="windowText" lastClr="000000"/>
                </a:solidFill>
                <a:latin typeface="Source Sans 3"/>
                <a:cs typeface="Source Sans 3"/>
              </a:rPr>
              <a:t>can </a:t>
            </a:r>
            <a:r>
              <a:rPr b="1" kern="0" dirty="0">
                <a:solidFill>
                  <a:sysClr val="windowText" lastClr="000000"/>
                </a:solidFill>
                <a:latin typeface="Source Sans 3"/>
                <a:cs typeface="Source Sans 3"/>
              </a:rPr>
              <a:t>help</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you</a:t>
            </a:r>
            <a:r>
              <a:rPr b="1" kern="0" spc="-14" dirty="0">
                <a:solidFill>
                  <a:sysClr val="windowText" lastClr="000000"/>
                </a:solidFill>
                <a:latin typeface="Source Sans 3"/>
                <a:cs typeface="Source Sans 3"/>
              </a:rPr>
              <a:t> </a:t>
            </a:r>
            <a:r>
              <a:rPr b="1" kern="0" dirty="0">
                <a:solidFill>
                  <a:sysClr val="windowText" lastClr="000000"/>
                </a:solidFill>
                <a:latin typeface="Calibri"/>
                <a:cs typeface="Calibri"/>
              </a:rPr>
              <a:t>prepare</a:t>
            </a:r>
            <a:r>
              <a:rPr b="1" kern="0" spc="-34" dirty="0">
                <a:solidFill>
                  <a:sysClr val="windowText" lastClr="000000"/>
                </a:solidFill>
                <a:latin typeface="Calibri"/>
                <a:cs typeface="Calibri"/>
              </a:rPr>
              <a:t> </a:t>
            </a:r>
            <a:r>
              <a:rPr b="1" kern="0" dirty="0">
                <a:solidFill>
                  <a:sysClr val="windowText" lastClr="000000"/>
                </a:solidFill>
                <a:latin typeface="Calibri"/>
                <a:cs typeface="Calibri"/>
              </a:rPr>
              <a:t>eﬀectively</a:t>
            </a:r>
            <a:r>
              <a:rPr b="1" kern="0" spc="-37" dirty="0">
                <a:solidFill>
                  <a:sysClr val="windowText" lastClr="000000"/>
                </a:solidFill>
                <a:latin typeface="Calibri"/>
                <a:cs typeface="Calibri"/>
              </a:rPr>
              <a:t> </a:t>
            </a:r>
            <a:r>
              <a:rPr b="1" kern="0" dirty="0">
                <a:solidFill>
                  <a:sysClr val="windowText" lastClr="000000"/>
                </a:solidFill>
                <a:latin typeface="Source Sans 3"/>
                <a:cs typeface="Source Sans 3"/>
              </a:rPr>
              <a:t>and</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minimize </a:t>
            </a:r>
            <a:r>
              <a:rPr b="1" kern="0" dirty="0">
                <a:solidFill>
                  <a:sysClr val="windowText" lastClr="000000"/>
                </a:solidFill>
                <a:latin typeface="Source Sans 3"/>
                <a:cs typeface="Source Sans 3"/>
              </a:rPr>
              <a:t>the</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extent</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to</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which</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you</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are</a:t>
            </a:r>
            <a:r>
              <a:rPr b="1" kern="0" spc="-7" dirty="0">
                <a:solidFill>
                  <a:sysClr val="windowText" lastClr="000000"/>
                </a:solidFill>
                <a:latin typeface="Source Sans 3"/>
                <a:cs typeface="Source Sans 3"/>
              </a:rPr>
              <a:t> vulnerable.</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The</a:t>
            </a:r>
            <a:r>
              <a:rPr b="1" kern="0" spc="-7" dirty="0">
                <a:solidFill>
                  <a:sysClr val="windowText" lastClr="000000"/>
                </a:solidFill>
                <a:latin typeface="Source Sans 3"/>
                <a:cs typeface="Source Sans 3"/>
              </a:rPr>
              <a:t> frequency</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and</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intensity</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of</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those</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hazards</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that</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your</a:t>
            </a:r>
            <a:r>
              <a:rPr b="1" kern="0" spc="-7" dirty="0">
                <a:solidFill>
                  <a:sysClr val="windowText" lastClr="000000"/>
                </a:solidFill>
                <a:latin typeface="Source Sans 3"/>
                <a:cs typeface="Source Sans 3"/>
              </a:rPr>
              <a:t> </a:t>
            </a:r>
            <a:r>
              <a:rPr b="1" kern="0" spc="-14" dirty="0">
                <a:solidFill>
                  <a:sysClr val="windowText" lastClr="000000"/>
                </a:solidFill>
                <a:latin typeface="Source Sans 3"/>
                <a:cs typeface="Source Sans 3"/>
              </a:rPr>
              <a:t>area </a:t>
            </a:r>
            <a:r>
              <a:rPr b="1" kern="0" spc="-7" dirty="0">
                <a:solidFill>
                  <a:sysClr val="windowText" lastClr="000000"/>
                </a:solidFill>
                <a:latin typeface="Source Sans 3"/>
                <a:cs typeface="Source Sans 3"/>
              </a:rPr>
              <a:t>experienced</a:t>
            </a:r>
            <a:r>
              <a:rPr b="1" kern="0" spc="3" dirty="0">
                <a:solidFill>
                  <a:sysClr val="windowText" lastClr="000000"/>
                </a:solidFill>
                <a:latin typeface="Source Sans 3"/>
                <a:cs typeface="Source Sans 3"/>
              </a:rPr>
              <a:t> </a:t>
            </a:r>
            <a:r>
              <a:rPr b="1" kern="0" dirty="0">
                <a:solidFill>
                  <a:sysClr val="windowText" lastClr="000000"/>
                </a:solidFill>
                <a:latin typeface="Source Sans 3"/>
                <a:cs typeface="Source Sans 3"/>
              </a:rPr>
              <a:t>in</a:t>
            </a:r>
            <a:r>
              <a:rPr b="1" kern="0" spc="3"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the</a:t>
            </a:r>
            <a:r>
              <a:rPr b="1" kern="0" spc="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past</a:t>
            </a:r>
            <a:r>
              <a:rPr b="1" kern="0" spc="3" dirty="0">
                <a:solidFill>
                  <a:sysClr val="windowText" lastClr="000000"/>
                </a:solidFill>
                <a:latin typeface="Source Sans 3"/>
                <a:cs typeface="Source Sans 3"/>
              </a:rPr>
              <a:t> </a:t>
            </a:r>
            <a:r>
              <a:rPr b="1" kern="0" dirty="0">
                <a:solidFill>
                  <a:sysClr val="windowText" lastClr="000000"/>
                </a:solidFill>
                <a:latin typeface="Source Sans 3"/>
                <a:cs typeface="Source Sans 3"/>
              </a:rPr>
              <a:t>may</a:t>
            </a:r>
            <a:r>
              <a:rPr b="1" kern="0" spc="3" dirty="0">
                <a:solidFill>
                  <a:sysClr val="windowText" lastClr="000000"/>
                </a:solidFill>
                <a:latin typeface="Source Sans 3"/>
                <a:cs typeface="Source Sans 3"/>
              </a:rPr>
              <a:t> </a:t>
            </a:r>
            <a:r>
              <a:rPr b="1" kern="0" dirty="0">
                <a:solidFill>
                  <a:sysClr val="windowText" lastClr="000000"/>
                </a:solidFill>
                <a:latin typeface="Calibri"/>
                <a:cs typeface="Calibri"/>
              </a:rPr>
              <a:t>be</a:t>
            </a:r>
            <a:r>
              <a:rPr b="1" kern="0" spc="-17" dirty="0">
                <a:solidFill>
                  <a:sysClr val="windowText" lastClr="000000"/>
                </a:solidFill>
                <a:latin typeface="Calibri"/>
                <a:cs typeface="Calibri"/>
              </a:rPr>
              <a:t> </a:t>
            </a:r>
            <a:r>
              <a:rPr b="1" kern="0" dirty="0">
                <a:solidFill>
                  <a:sysClr val="windowText" lastClr="000000"/>
                </a:solidFill>
                <a:latin typeface="Calibri"/>
                <a:cs typeface="Calibri"/>
              </a:rPr>
              <a:t>diﬀerent</a:t>
            </a:r>
            <a:r>
              <a:rPr b="1" kern="0" spc="-20" dirty="0">
                <a:solidFill>
                  <a:sysClr val="windowText" lastClr="000000"/>
                </a:solidFill>
                <a:latin typeface="Calibri"/>
                <a:cs typeface="Calibri"/>
              </a:rPr>
              <a:t> </a:t>
            </a:r>
            <a:r>
              <a:rPr b="1" kern="0" dirty="0">
                <a:solidFill>
                  <a:sysClr val="windowText" lastClr="000000"/>
                </a:solidFill>
                <a:latin typeface="Calibri"/>
                <a:cs typeface="Calibri"/>
              </a:rPr>
              <a:t>in</a:t>
            </a:r>
            <a:r>
              <a:rPr b="1" kern="0" spc="-24" dirty="0">
                <a:solidFill>
                  <a:sysClr val="windowText" lastClr="000000"/>
                </a:solidFill>
                <a:latin typeface="Calibri"/>
                <a:cs typeface="Calibri"/>
              </a:rPr>
              <a:t> </a:t>
            </a:r>
            <a:r>
              <a:rPr b="1" kern="0" dirty="0">
                <a:solidFill>
                  <a:sysClr val="windowText" lastClr="000000"/>
                </a:solidFill>
                <a:latin typeface="Calibri"/>
                <a:cs typeface="Calibri"/>
              </a:rPr>
              <a:t>the</a:t>
            </a:r>
            <a:r>
              <a:rPr b="1" kern="0" spc="-17" dirty="0">
                <a:solidFill>
                  <a:sysClr val="windowText" lastClr="000000"/>
                </a:solidFill>
                <a:latin typeface="Calibri"/>
                <a:cs typeface="Calibri"/>
              </a:rPr>
              <a:t> </a:t>
            </a:r>
            <a:r>
              <a:rPr b="1" kern="0" dirty="0">
                <a:solidFill>
                  <a:sysClr val="windowText" lastClr="000000"/>
                </a:solidFill>
                <a:latin typeface="Calibri"/>
                <a:cs typeface="Calibri"/>
              </a:rPr>
              <a:t>future.</a:t>
            </a:r>
            <a:r>
              <a:rPr b="1" kern="0" spc="-20" dirty="0">
                <a:solidFill>
                  <a:sysClr val="windowText" lastClr="000000"/>
                </a:solidFill>
                <a:latin typeface="Calibri"/>
                <a:cs typeface="Calibri"/>
              </a:rPr>
              <a:t> </a:t>
            </a:r>
            <a:endParaRPr lang="en-US" b="1" kern="0" spc="-20" dirty="0">
              <a:solidFill>
                <a:sysClr val="windowText" lastClr="000000"/>
              </a:solidFill>
              <a:latin typeface="Calibri"/>
              <a:cs typeface="Calibri"/>
            </a:endParaRPr>
          </a:p>
          <a:p>
            <a:pPr marL="8659" marR="21214" defTabSz="623438">
              <a:lnSpc>
                <a:spcPct val="113100"/>
              </a:lnSpc>
              <a:spcBef>
                <a:spcPts val="580"/>
              </a:spcBef>
            </a:pPr>
            <a:r>
              <a:rPr sz="2400" b="1" kern="0" dirty="0">
                <a:solidFill>
                  <a:sysClr val="windowText" lastClr="000000"/>
                </a:solidFill>
                <a:latin typeface="Calibri"/>
                <a:cs typeface="Calibri"/>
              </a:rPr>
              <a:t>For</a:t>
            </a:r>
            <a:r>
              <a:rPr sz="2400" b="1" kern="0" spc="-20" dirty="0">
                <a:solidFill>
                  <a:sysClr val="windowText" lastClr="000000"/>
                </a:solidFill>
                <a:latin typeface="Calibri"/>
                <a:cs typeface="Calibri"/>
              </a:rPr>
              <a:t> </a:t>
            </a:r>
            <a:r>
              <a:rPr sz="2400" b="1" kern="0" dirty="0">
                <a:solidFill>
                  <a:sysClr val="windowText" lastClr="000000"/>
                </a:solidFill>
                <a:latin typeface="Calibri"/>
                <a:cs typeface="Calibri"/>
              </a:rPr>
              <a:t>example,</a:t>
            </a:r>
            <a:r>
              <a:rPr sz="2400" b="1" kern="0" spc="-20" dirty="0">
                <a:solidFill>
                  <a:sysClr val="windowText" lastClr="000000"/>
                </a:solidFill>
                <a:latin typeface="Calibri"/>
                <a:cs typeface="Calibri"/>
              </a:rPr>
              <a:t> </a:t>
            </a:r>
            <a:r>
              <a:rPr lang="en-US" sz="2400" b="1" kern="0" spc="-20" dirty="0">
                <a:solidFill>
                  <a:sysClr val="windowText" lastClr="000000"/>
                </a:solidFill>
                <a:latin typeface="Calibri"/>
                <a:cs typeface="Calibri"/>
              </a:rPr>
              <a:t>until 2023, tornadoes were rare in the Northeast  -</a:t>
            </a:r>
            <a:endParaRPr sz="2400" b="1" kern="0" dirty="0">
              <a:solidFill>
                <a:sysClr val="windowText" lastClr="000000"/>
              </a:solidFill>
              <a:latin typeface="Source Sans 3"/>
              <a:cs typeface="Source Sans 3"/>
            </a:endParaRPr>
          </a:p>
        </p:txBody>
      </p:sp>
      <p:sp>
        <p:nvSpPr>
          <p:cNvPr id="3" name="object 3"/>
          <p:cNvSpPr txBox="1">
            <a:spLocks noGrp="1"/>
          </p:cNvSpPr>
          <p:nvPr>
            <p:ph type="sldNum" sz="quarter" idx="7"/>
          </p:nvPr>
        </p:nvSpPr>
        <p:spPr>
          <a:xfrm>
            <a:off x="13766936" y="4353132"/>
            <a:ext cx="271658" cy="143314"/>
          </a:xfrm>
          <a:prstGeom prst="rect">
            <a:avLst/>
          </a:prstGeom>
        </p:spPr>
        <p:txBody>
          <a:bodyPr vert="horz" wrap="square" lIns="0" tIns="6927" rIns="0" bIns="0" rtlCol="0">
            <a:spAutoFit/>
          </a:bodyPr>
          <a:lstStyle/>
          <a:p>
            <a:pPr marL="25977" defTabSz="623438">
              <a:spcBef>
                <a:spcPts val="55"/>
              </a:spcBef>
            </a:pPr>
            <a:fld id="{81D60167-4931-47E6-BA6A-407CBD079E47}" type="slidenum">
              <a:rPr kern="0" spc="-17" dirty="0">
                <a:solidFill>
                  <a:prstClr val="black"/>
                </a:solidFill>
              </a:rPr>
              <a:pPr marL="25977" defTabSz="623438">
                <a:spcBef>
                  <a:spcPts val="55"/>
                </a:spcBef>
              </a:pPr>
              <a:t>7</a:t>
            </a:fld>
            <a:endParaRPr kern="0" spc="-17"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Effect transition="in" filter="fade">
                                      <p:cBhvr>
                                        <p:cTn id="7" dur="1000"/>
                                        <p:tgtEl>
                                          <p:spTgt spid="2">
                                            <p:txEl>
                                              <p:pRg st="9" end="9"/>
                                            </p:txEl>
                                          </p:spTgt>
                                        </p:tgtEl>
                                      </p:cBhvr>
                                    </p:animEffect>
                                    <p:anim calcmode="lin" valueType="num">
                                      <p:cBhvr>
                                        <p:cTn id="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CB594B-4EC8-4A99-9B52-82BCEC777131}"/>
              </a:ext>
            </a:extLst>
          </p:cNvPr>
          <p:cNvPicPr>
            <a:picLocks noChangeAspect="1"/>
          </p:cNvPicPr>
          <p:nvPr/>
        </p:nvPicPr>
        <p:blipFill>
          <a:blip r:embed="rId2"/>
          <a:stretch>
            <a:fillRect/>
          </a:stretch>
        </p:blipFill>
        <p:spPr>
          <a:xfrm>
            <a:off x="2298172" y="457200"/>
            <a:ext cx="7595655" cy="5943600"/>
          </a:xfrm>
          <a:prstGeom prst="rect">
            <a:avLst/>
          </a:prstGeom>
        </p:spPr>
      </p:pic>
    </p:spTree>
    <p:extLst>
      <p:ext uri="{BB962C8B-B14F-4D97-AF65-F5344CB8AC3E}">
        <p14:creationId xmlns:p14="http://schemas.microsoft.com/office/powerpoint/2010/main" val="176010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00353" y="1586172"/>
            <a:ext cx="34636" cy="3897"/>
          </a:xfrm>
          <a:custGeom>
            <a:avLst/>
            <a:gdLst/>
            <a:ahLst/>
            <a:cxnLst/>
            <a:rect l="l" t="t" r="r" b="b"/>
            <a:pathLst>
              <a:path w="50800" h="5714">
                <a:moveTo>
                  <a:pt x="50292" y="0"/>
                </a:moveTo>
                <a:lnTo>
                  <a:pt x="0" y="0"/>
                </a:lnTo>
                <a:lnTo>
                  <a:pt x="0" y="5333"/>
                </a:lnTo>
                <a:lnTo>
                  <a:pt x="50292" y="5333"/>
                </a:lnTo>
                <a:lnTo>
                  <a:pt x="50292" y="0"/>
                </a:lnTo>
                <a:close/>
              </a:path>
            </a:pathLst>
          </a:custGeom>
          <a:solidFill>
            <a:srgbClr val="0562C1"/>
          </a:solidFill>
        </p:spPr>
        <p:txBody>
          <a:bodyPr wrap="square" lIns="0" tIns="0" rIns="0" bIns="0" rtlCol="0"/>
          <a:lstStyle/>
          <a:p>
            <a:pPr defTabSz="623438"/>
            <a:endParaRPr sz="1227" kern="0">
              <a:solidFill>
                <a:sysClr val="windowText" lastClr="000000"/>
              </a:solidFill>
            </a:endParaRPr>
          </a:p>
        </p:txBody>
      </p:sp>
      <p:sp>
        <p:nvSpPr>
          <p:cNvPr id="3" name="object 3"/>
          <p:cNvSpPr txBox="1"/>
          <p:nvPr/>
        </p:nvSpPr>
        <p:spPr>
          <a:xfrm>
            <a:off x="647114" y="1105764"/>
            <a:ext cx="10733649" cy="2872861"/>
          </a:xfrm>
          <a:prstGeom prst="rect">
            <a:avLst/>
          </a:prstGeom>
        </p:spPr>
        <p:txBody>
          <a:bodyPr vert="horz" wrap="square" lIns="0" tIns="8659" rIns="0" bIns="0" rtlCol="0">
            <a:spAutoFit/>
          </a:bodyPr>
          <a:lstStyle/>
          <a:p>
            <a:pPr marL="26410" marR="76631" indent="-433" defTabSz="623438">
              <a:lnSpc>
                <a:spcPct val="113100"/>
              </a:lnSpc>
              <a:spcBef>
                <a:spcPts val="68"/>
              </a:spcBef>
            </a:pPr>
            <a:r>
              <a:rPr b="1" kern="0" spc="-7" dirty="0">
                <a:solidFill>
                  <a:sysClr val="windowText" lastClr="000000"/>
                </a:solidFill>
                <a:latin typeface="Source Sans 3"/>
                <a:cs typeface="Source Sans 3"/>
              </a:rPr>
              <a:t>Entering</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your</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zip</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code</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into</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a:t>
            </a:r>
            <a:r>
              <a:rPr lang="en-US" b="1" kern="0" dirty="0">
                <a:solidFill>
                  <a:sysClr val="windowText" lastClr="000000"/>
                </a:solidFill>
                <a:latin typeface="Source Sans 3"/>
                <a:cs typeface="Source Sans 3"/>
              </a:rPr>
              <a:t>e</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National</a:t>
            </a:r>
            <a:r>
              <a:rPr b="1" kern="0" spc="-2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Oceanic</a:t>
            </a:r>
            <a:r>
              <a:rPr b="1" kern="0" spc="-20" dirty="0">
                <a:solidFill>
                  <a:sysClr val="windowText" lastClr="000000"/>
                </a:solidFill>
                <a:latin typeface="Source Sans 3"/>
                <a:cs typeface="Source Sans 3"/>
              </a:rPr>
              <a:t> </a:t>
            </a:r>
            <a:r>
              <a:rPr b="1" kern="0" spc="-17" dirty="0">
                <a:solidFill>
                  <a:sysClr val="windowText" lastClr="000000"/>
                </a:solidFill>
                <a:latin typeface="Source Sans 3"/>
                <a:cs typeface="Source Sans 3"/>
              </a:rPr>
              <a:t>and </a:t>
            </a:r>
            <a:r>
              <a:rPr b="1" kern="0" spc="-7" dirty="0">
                <a:solidFill>
                  <a:sysClr val="windowText" lastClr="000000"/>
                </a:solidFill>
                <a:latin typeface="Source Sans 3"/>
                <a:cs typeface="Source Sans 3"/>
              </a:rPr>
              <a:t>Atmospheric</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Administration</a:t>
            </a:r>
            <a:r>
              <a:rPr b="1" kern="0" spc="-10" dirty="0">
                <a:solidFill>
                  <a:sysClr val="windowText" lastClr="000000"/>
                </a:solidFill>
                <a:latin typeface="Source Sans 3"/>
                <a:cs typeface="Source Sans 3"/>
              </a:rPr>
              <a:t> </a:t>
            </a:r>
            <a:r>
              <a:rPr b="1" u="sng" kern="0" dirty="0">
                <a:solidFill>
                  <a:srgbClr val="0562C1"/>
                </a:solidFill>
                <a:uFill>
                  <a:solidFill>
                    <a:srgbClr val="0562C1"/>
                  </a:solidFill>
                </a:uFill>
                <a:latin typeface="Source Sans 3"/>
                <a:cs typeface="Source Sans 3"/>
                <a:hlinkClick r:id="rId2"/>
              </a:rPr>
              <a:t>tool</a:t>
            </a:r>
            <a:r>
              <a:rPr b="1" kern="0" baseline="31250" dirty="0">
                <a:solidFill>
                  <a:srgbClr val="0562C1"/>
                </a:solidFill>
                <a:latin typeface="Source Sans 3"/>
                <a:cs typeface="Source Sans 3"/>
                <a:hlinkClick r:id="rId3" action="ppaction://hlinksldjump"/>
              </a:rPr>
              <a:t>1</a:t>
            </a:r>
            <a:r>
              <a:rPr b="1" kern="0" spc="87" baseline="31250" dirty="0">
                <a:solidFill>
                  <a:srgbClr val="0562C1"/>
                </a:solidFill>
                <a:latin typeface="Source Sans 3"/>
                <a:cs typeface="Source Sans 3"/>
              </a:rPr>
              <a:t> </a:t>
            </a:r>
            <a:r>
              <a:rPr b="1" kern="0" dirty="0">
                <a:solidFill>
                  <a:sysClr val="windowText" lastClr="000000"/>
                </a:solidFill>
                <a:latin typeface="Source Sans 3"/>
                <a:cs typeface="Source Sans 3"/>
              </a:rPr>
              <a:t>can</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help</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you</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project</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future</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climate conditions </a:t>
            </a:r>
            <a:r>
              <a:rPr b="1" kern="0" dirty="0">
                <a:solidFill>
                  <a:sysClr val="windowText" lastClr="000000"/>
                </a:solidFill>
                <a:latin typeface="Source Sans 3"/>
                <a:cs typeface="Source Sans 3"/>
              </a:rPr>
              <a:t>using</a:t>
            </a:r>
            <a:r>
              <a:rPr b="1" kern="0" spc="-2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mapping</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data.</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Aside</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from</a:t>
            </a:r>
            <a:r>
              <a:rPr b="1" kern="0" spc="-2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natural</a:t>
            </a:r>
            <a:r>
              <a:rPr b="1" kern="0" spc="-2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hazards,</a:t>
            </a:r>
            <a:r>
              <a:rPr b="1" kern="0" spc="-2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risks</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to</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consider</a:t>
            </a:r>
            <a:r>
              <a:rPr b="1" kern="0" spc="-2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include</a:t>
            </a:r>
            <a:r>
              <a:rPr b="1" kern="0" spc="-2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security </a:t>
            </a:r>
            <a:r>
              <a:rPr b="1" kern="0" dirty="0">
                <a:solidFill>
                  <a:sysClr val="windowText" lastClr="000000"/>
                </a:solidFill>
                <a:latin typeface="Source Sans 3"/>
                <a:cs typeface="Source Sans 3"/>
              </a:rPr>
              <a:t>and</a:t>
            </a:r>
            <a:r>
              <a:rPr b="1" kern="0" spc="-2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technology</a:t>
            </a:r>
            <a:r>
              <a:rPr b="1" kern="0" spc="-2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related</a:t>
            </a:r>
            <a:r>
              <a:rPr b="1" kern="0" spc="-2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risks,</a:t>
            </a:r>
            <a:r>
              <a:rPr b="1" kern="0" spc="-2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pandemics,</a:t>
            </a:r>
            <a:r>
              <a:rPr b="1" kern="0" spc="-2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and</a:t>
            </a:r>
            <a:r>
              <a:rPr b="1" kern="0" spc="-2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other</a:t>
            </a:r>
            <a:r>
              <a:rPr b="1" kern="0" spc="-2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types</a:t>
            </a:r>
            <a:r>
              <a:rPr b="1" kern="0" spc="-2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of</a:t>
            </a:r>
            <a:r>
              <a:rPr b="1" kern="0" spc="-2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disruptions.</a:t>
            </a:r>
            <a:endParaRPr b="1" kern="0" dirty="0">
              <a:solidFill>
                <a:sysClr val="windowText" lastClr="000000"/>
              </a:solidFill>
              <a:latin typeface="Source Sans 3"/>
              <a:cs typeface="Source Sans 3"/>
            </a:endParaRPr>
          </a:p>
          <a:p>
            <a:pPr marL="25977" marR="20781" indent="433" defTabSz="623438">
              <a:lnSpc>
                <a:spcPct val="112999"/>
              </a:lnSpc>
              <a:spcBef>
                <a:spcPts val="545"/>
              </a:spcBef>
            </a:pPr>
            <a:r>
              <a:rPr b="1" kern="0" dirty="0">
                <a:solidFill>
                  <a:sysClr val="windowText" lastClr="000000"/>
                </a:solidFill>
                <a:latin typeface="Source Sans 3"/>
                <a:cs typeface="Source Sans 3"/>
              </a:rPr>
              <a:t>Armed</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with</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historical</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data</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and</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future</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conditions</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projections,</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you</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can</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do</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simple exercise</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to</a:t>
            </a:r>
            <a:r>
              <a:rPr b="1" kern="0" spc="-2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determine</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which</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threats</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you</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should</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focus</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on</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to</a:t>
            </a:r>
            <a:r>
              <a:rPr b="1" kern="0" spc="-2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reduce</a:t>
            </a:r>
            <a:r>
              <a:rPr b="1" kern="0" spc="-20" dirty="0">
                <a:solidFill>
                  <a:sysClr val="windowText" lastClr="000000"/>
                </a:solidFill>
                <a:latin typeface="Source Sans 3"/>
                <a:cs typeface="Source Sans 3"/>
              </a:rPr>
              <a:t> </a:t>
            </a:r>
            <a:r>
              <a:rPr b="1" kern="0" spc="-14" dirty="0">
                <a:solidFill>
                  <a:sysClr val="windowText" lastClr="000000"/>
                </a:solidFill>
                <a:latin typeface="Source Sans 3"/>
                <a:cs typeface="Source Sans 3"/>
              </a:rPr>
              <a:t>your </a:t>
            </a:r>
            <a:r>
              <a:rPr b="1" kern="0" spc="-7" dirty="0">
                <a:solidFill>
                  <a:sysClr val="windowText" lastClr="000000"/>
                </a:solidFill>
                <a:latin typeface="Source Sans 3"/>
                <a:cs typeface="Source Sans 3"/>
              </a:rPr>
              <a:t>vulnerabilities.</a:t>
            </a:r>
            <a:r>
              <a:rPr b="1" kern="0" spc="-2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Using</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the</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table</a:t>
            </a:r>
            <a:r>
              <a:rPr b="1" kern="0" spc="-2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below,</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list</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the</a:t>
            </a:r>
            <a:r>
              <a:rPr b="1" kern="0" spc="-2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threats</a:t>
            </a:r>
            <a:r>
              <a:rPr b="1" kern="0" spc="-2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that</a:t>
            </a:r>
            <a:r>
              <a:rPr b="1" kern="0" spc="-2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concern</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you</a:t>
            </a:r>
            <a:r>
              <a:rPr b="1" kern="0" spc="-2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few</a:t>
            </a:r>
            <a:r>
              <a:rPr b="1" kern="0" spc="-24" dirty="0">
                <a:solidFill>
                  <a:sysClr val="windowText" lastClr="000000"/>
                </a:solidFill>
                <a:latin typeface="Source Sans 3"/>
                <a:cs typeface="Source Sans 3"/>
              </a:rPr>
              <a:t> </a:t>
            </a:r>
            <a:r>
              <a:rPr b="1" kern="0" spc="-14" dirty="0">
                <a:solidFill>
                  <a:sysClr val="windowText" lastClr="000000"/>
                </a:solidFill>
                <a:latin typeface="Source Sans 3"/>
                <a:cs typeface="Source Sans 3"/>
              </a:rPr>
              <a:t>rows </a:t>
            </a:r>
            <a:r>
              <a:rPr b="1" kern="0" dirty="0">
                <a:solidFill>
                  <a:sysClr val="windowText" lastClr="000000"/>
                </a:solidFill>
                <a:latin typeface="Source Sans 3"/>
                <a:cs typeface="Source Sans 3"/>
              </a:rPr>
              <a:t>are</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populated</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with</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examples,</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but</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these</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may</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not</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be</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the</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main</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threats</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in</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your</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area). </a:t>
            </a:r>
            <a:r>
              <a:rPr b="1" kern="0" dirty="0">
                <a:solidFill>
                  <a:sysClr val="windowText" lastClr="000000"/>
                </a:solidFill>
                <a:latin typeface="Source Sans 3"/>
                <a:cs typeface="Source Sans 3"/>
              </a:rPr>
              <a:t>Then</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consider</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the</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likelihood</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of</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that</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threat happening</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on</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scale</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of</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1</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to</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5,</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and</a:t>
            </a:r>
            <a:r>
              <a:rPr b="1" kern="0" spc="-10" dirty="0">
                <a:solidFill>
                  <a:sysClr val="windowText" lastClr="000000"/>
                </a:solidFill>
                <a:latin typeface="Source Sans 3"/>
                <a:cs typeface="Source Sans 3"/>
              </a:rPr>
              <a:t> </a:t>
            </a:r>
            <a:r>
              <a:rPr b="1" kern="0" spc="-17" dirty="0">
                <a:solidFill>
                  <a:sysClr val="windowText" lastClr="000000"/>
                </a:solidFill>
                <a:latin typeface="Source Sans 3"/>
                <a:cs typeface="Source Sans 3"/>
              </a:rPr>
              <a:t>how </a:t>
            </a:r>
            <a:r>
              <a:rPr b="1" kern="0" dirty="0">
                <a:solidFill>
                  <a:sysClr val="windowText" lastClr="000000"/>
                </a:solidFill>
                <a:latin typeface="Source Sans 3"/>
                <a:cs typeface="Source Sans 3"/>
              </a:rPr>
              <a:t>damaging</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its</a:t>
            </a:r>
            <a:r>
              <a:rPr b="1" kern="0" spc="-14"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impacts</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would</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be</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on</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a</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scale</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of</a:t>
            </a:r>
            <a:r>
              <a:rPr b="1" kern="0" spc="-17" dirty="0">
                <a:solidFill>
                  <a:sysClr val="windowText" lastClr="000000"/>
                </a:solidFill>
                <a:latin typeface="Source Sans 3"/>
                <a:cs typeface="Source Sans 3"/>
              </a:rPr>
              <a:t> </a:t>
            </a:r>
            <a:r>
              <a:rPr b="1" kern="0" dirty="0">
                <a:solidFill>
                  <a:sysClr val="windowText" lastClr="000000"/>
                </a:solidFill>
                <a:latin typeface="Source Sans 3"/>
                <a:cs typeface="Source Sans 3"/>
              </a:rPr>
              <a:t>1</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to</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5.</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Multiply</a:t>
            </a:r>
            <a:r>
              <a:rPr b="1" kern="0" spc="-1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these</a:t>
            </a:r>
            <a:r>
              <a:rPr b="1" kern="0" spc="-14"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two</a:t>
            </a:r>
            <a:r>
              <a:rPr b="1" kern="0" spc="-10"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numbers, </a:t>
            </a:r>
            <a:r>
              <a:rPr b="1" kern="0" dirty="0">
                <a:solidFill>
                  <a:sysClr val="windowText" lastClr="000000"/>
                </a:solidFill>
                <a:latin typeface="Source Sans 3"/>
                <a:cs typeface="Source Sans 3"/>
              </a:rPr>
              <a:t>and</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the</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threats</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that</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get</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the</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highest</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total</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should</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be</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prioritized</a:t>
            </a:r>
            <a:r>
              <a:rPr b="1" kern="0" spc="-20" dirty="0">
                <a:solidFill>
                  <a:sysClr val="windowText" lastClr="000000"/>
                </a:solidFill>
                <a:latin typeface="Source Sans 3"/>
                <a:cs typeface="Source Sans 3"/>
              </a:rPr>
              <a:t> </a:t>
            </a:r>
            <a:r>
              <a:rPr b="1" kern="0" dirty="0">
                <a:solidFill>
                  <a:sysClr val="windowText" lastClr="000000"/>
                </a:solidFill>
                <a:latin typeface="Source Sans 3"/>
                <a:cs typeface="Source Sans 3"/>
              </a:rPr>
              <a:t>for</a:t>
            </a:r>
            <a:r>
              <a:rPr b="1" kern="0" spc="-17" dirty="0">
                <a:solidFill>
                  <a:sysClr val="windowText" lastClr="000000"/>
                </a:solidFill>
                <a:latin typeface="Source Sans 3"/>
                <a:cs typeface="Source Sans 3"/>
              </a:rPr>
              <a:t> </a:t>
            </a:r>
            <a:r>
              <a:rPr b="1" kern="0" spc="-7" dirty="0">
                <a:solidFill>
                  <a:sysClr val="windowText" lastClr="000000"/>
                </a:solidFill>
                <a:latin typeface="Source Sans 3"/>
                <a:cs typeface="Source Sans 3"/>
              </a:rPr>
              <a:t>planning purposes.</a:t>
            </a:r>
            <a:endParaRPr b="1" kern="0" dirty="0">
              <a:solidFill>
                <a:sysClr val="windowText" lastClr="000000"/>
              </a:solidFill>
              <a:latin typeface="Source Sans 3"/>
              <a:cs typeface="Source Sans 3"/>
            </a:endParaRPr>
          </a:p>
        </p:txBody>
      </p:sp>
      <p:sp>
        <p:nvSpPr>
          <p:cNvPr id="4" name="object 4"/>
          <p:cNvSpPr/>
          <p:nvPr/>
        </p:nvSpPr>
        <p:spPr>
          <a:xfrm>
            <a:off x="4069773" y="6210126"/>
            <a:ext cx="1246909" cy="6061"/>
          </a:xfrm>
          <a:custGeom>
            <a:avLst/>
            <a:gdLst/>
            <a:ahLst/>
            <a:cxnLst/>
            <a:rect l="l" t="t" r="r" b="b"/>
            <a:pathLst>
              <a:path w="1828800" h="8890">
                <a:moveTo>
                  <a:pt x="1828800" y="0"/>
                </a:moveTo>
                <a:lnTo>
                  <a:pt x="0" y="0"/>
                </a:lnTo>
                <a:lnTo>
                  <a:pt x="0" y="8381"/>
                </a:lnTo>
                <a:lnTo>
                  <a:pt x="1828800" y="8381"/>
                </a:lnTo>
                <a:lnTo>
                  <a:pt x="1828800" y="0"/>
                </a:lnTo>
                <a:close/>
              </a:path>
            </a:pathLst>
          </a:custGeom>
          <a:solidFill>
            <a:srgbClr val="000000"/>
          </a:solidFill>
        </p:spPr>
        <p:txBody>
          <a:bodyPr wrap="square" lIns="0" tIns="0" rIns="0" bIns="0" rtlCol="0"/>
          <a:lstStyle/>
          <a:p>
            <a:pPr defTabSz="623438"/>
            <a:endParaRPr sz="1227" kern="0">
              <a:solidFill>
                <a:sysClr val="windowText" lastClr="000000"/>
              </a:solidFill>
            </a:endParaRPr>
          </a:p>
        </p:txBody>
      </p:sp>
      <p:graphicFrame>
        <p:nvGraphicFramePr>
          <p:cNvPr id="5" name="object 5"/>
          <p:cNvGraphicFramePr>
            <a:graphicFrameLocks noGrp="1"/>
          </p:cNvGraphicFramePr>
          <p:nvPr>
            <p:extLst>
              <p:ext uri="{D42A27DB-BD31-4B8C-83A1-F6EECF244321}">
                <p14:modId xmlns:p14="http://schemas.microsoft.com/office/powerpoint/2010/main" val="923580073"/>
              </p:ext>
            </p:extLst>
          </p:nvPr>
        </p:nvGraphicFramePr>
        <p:xfrm>
          <a:off x="3161934" y="3758820"/>
          <a:ext cx="8318696" cy="2103190"/>
        </p:xfrm>
        <a:graphic>
          <a:graphicData uri="http://schemas.openxmlformats.org/drawingml/2006/table">
            <a:tbl>
              <a:tblPr firstRow="1" bandRow="1">
                <a:tableStyleId>{2D5ABB26-0587-4C30-8999-92F81FD0307C}</a:tableStyleId>
              </a:tblPr>
              <a:tblGrid>
                <a:gridCol w="1710793">
                  <a:extLst>
                    <a:ext uri="{9D8B030D-6E8A-4147-A177-3AD203B41FA5}">
                      <a16:colId xmlns:a16="http://schemas.microsoft.com/office/drawing/2014/main" val="20000"/>
                    </a:ext>
                  </a:extLst>
                </a:gridCol>
                <a:gridCol w="1752474">
                  <a:extLst>
                    <a:ext uri="{9D8B030D-6E8A-4147-A177-3AD203B41FA5}">
                      <a16:colId xmlns:a16="http://schemas.microsoft.com/office/drawing/2014/main" val="20001"/>
                    </a:ext>
                  </a:extLst>
                </a:gridCol>
                <a:gridCol w="1619095">
                  <a:extLst>
                    <a:ext uri="{9D8B030D-6E8A-4147-A177-3AD203B41FA5}">
                      <a16:colId xmlns:a16="http://schemas.microsoft.com/office/drawing/2014/main" val="20002"/>
                    </a:ext>
                  </a:extLst>
                </a:gridCol>
                <a:gridCol w="1594085">
                  <a:extLst>
                    <a:ext uri="{9D8B030D-6E8A-4147-A177-3AD203B41FA5}">
                      <a16:colId xmlns:a16="http://schemas.microsoft.com/office/drawing/2014/main" val="20003"/>
                    </a:ext>
                  </a:extLst>
                </a:gridCol>
                <a:gridCol w="1642249">
                  <a:extLst>
                    <a:ext uri="{9D8B030D-6E8A-4147-A177-3AD203B41FA5}">
                      <a16:colId xmlns:a16="http://schemas.microsoft.com/office/drawing/2014/main" val="20004"/>
                    </a:ext>
                  </a:extLst>
                </a:gridCol>
              </a:tblGrid>
              <a:tr h="560408">
                <a:tc gridSpan="5">
                  <a:txBody>
                    <a:bodyPr/>
                    <a:lstStyle/>
                    <a:p>
                      <a:pPr marL="412115">
                        <a:lnSpc>
                          <a:spcPct val="100000"/>
                        </a:lnSpc>
                        <a:spcBef>
                          <a:spcPts val="1175"/>
                        </a:spcBef>
                      </a:pPr>
                      <a:r>
                        <a:rPr sz="900" spc="-10" dirty="0">
                          <a:solidFill>
                            <a:srgbClr val="FFFFFF"/>
                          </a:solidFill>
                          <a:latin typeface="Source Sans 3"/>
                          <a:cs typeface="Source Sans 3"/>
                        </a:rPr>
                        <a:t>Example</a:t>
                      </a:r>
                      <a:r>
                        <a:rPr sz="900" spc="-20" dirty="0">
                          <a:solidFill>
                            <a:srgbClr val="FFFFFF"/>
                          </a:solidFill>
                          <a:latin typeface="Source Sans 3"/>
                          <a:cs typeface="Source Sans 3"/>
                        </a:rPr>
                        <a:t> </a:t>
                      </a:r>
                      <a:r>
                        <a:rPr sz="900" dirty="0">
                          <a:solidFill>
                            <a:srgbClr val="FFFFFF"/>
                          </a:solidFill>
                          <a:latin typeface="Source Sans 3"/>
                          <a:cs typeface="Source Sans 3"/>
                        </a:rPr>
                        <a:t>of</a:t>
                      </a:r>
                      <a:r>
                        <a:rPr sz="900" spc="-15" dirty="0">
                          <a:solidFill>
                            <a:srgbClr val="FFFFFF"/>
                          </a:solidFill>
                          <a:latin typeface="Source Sans 3"/>
                          <a:cs typeface="Source Sans 3"/>
                        </a:rPr>
                        <a:t> </a:t>
                      </a:r>
                      <a:r>
                        <a:rPr sz="900" spc="-10" dirty="0">
                          <a:solidFill>
                            <a:srgbClr val="FFFFFF"/>
                          </a:solidFill>
                          <a:latin typeface="Source Sans 3"/>
                          <a:cs typeface="Source Sans 3"/>
                        </a:rPr>
                        <a:t>threat</a:t>
                      </a:r>
                      <a:r>
                        <a:rPr sz="900" spc="-15" dirty="0">
                          <a:solidFill>
                            <a:srgbClr val="FFFFFF"/>
                          </a:solidFill>
                          <a:latin typeface="Source Sans 3"/>
                          <a:cs typeface="Source Sans 3"/>
                        </a:rPr>
                        <a:t> </a:t>
                      </a:r>
                      <a:r>
                        <a:rPr sz="900" spc="-10" dirty="0">
                          <a:solidFill>
                            <a:srgbClr val="FFFFFF"/>
                          </a:solidFill>
                          <a:latin typeface="Source Sans 3"/>
                          <a:cs typeface="Source Sans 3"/>
                        </a:rPr>
                        <a:t>calculation</a:t>
                      </a:r>
                      <a:r>
                        <a:rPr sz="900" spc="-15" dirty="0">
                          <a:solidFill>
                            <a:srgbClr val="FFFFFF"/>
                          </a:solidFill>
                          <a:latin typeface="Source Sans 3"/>
                          <a:cs typeface="Source Sans 3"/>
                        </a:rPr>
                        <a:t> </a:t>
                      </a:r>
                      <a:r>
                        <a:rPr sz="900" spc="-10" dirty="0">
                          <a:solidFill>
                            <a:srgbClr val="FFFFFF"/>
                          </a:solidFill>
                          <a:latin typeface="Source Sans 3"/>
                          <a:cs typeface="Source Sans 3"/>
                        </a:rPr>
                        <a:t>(likelihood</a:t>
                      </a:r>
                      <a:r>
                        <a:rPr sz="900" spc="-15" dirty="0">
                          <a:solidFill>
                            <a:srgbClr val="FFFFFF"/>
                          </a:solidFill>
                          <a:latin typeface="Source Sans 3"/>
                          <a:cs typeface="Source Sans 3"/>
                        </a:rPr>
                        <a:t> </a:t>
                      </a:r>
                      <a:r>
                        <a:rPr sz="900" dirty="0">
                          <a:solidFill>
                            <a:srgbClr val="FFFFFF"/>
                          </a:solidFill>
                          <a:latin typeface="Source Sans 3"/>
                          <a:cs typeface="Source Sans 3"/>
                        </a:rPr>
                        <a:t>X</a:t>
                      </a:r>
                      <a:r>
                        <a:rPr sz="900" spc="-10" dirty="0">
                          <a:solidFill>
                            <a:srgbClr val="FFFFFF"/>
                          </a:solidFill>
                          <a:latin typeface="Source Sans 3"/>
                          <a:cs typeface="Source Sans 3"/>
                        </a:rPr>
                        <a:t> </a:t>
                      </a:r>
                      <a:r>
                        <a:rPr sz="900" dirty="0">
                          <a:solidFill>
                            <a:srgbClr val="FFFFFF"/>
                          </a:solidFill>
                          <a:latin typeface="Source Sans 3"/>
                          <a:cs typeface="Source Sans 3"/>
                        </a:rPr>
                        <a:t>severity</a:t>
                      </a:r>
                      <a:r>
                        <a:rPr sz="900" spc="-15" dirty="0">
                          <a:solidFill>
                            <a:srgbClr val="FFFFFF"/>
                          </a:solidFill>
                          <a:latin typeface="Source Sans 3"/>
                          <a:cs typeface="Source Sans 3"/>
                        </a:rPr>
                        <a:t> </a:t>
                      </a:r>
                      <a:r>
                        <a:rPr sz="900" spc="-10" dirty="0">
                          <a:solidFill>
                            <a:srgbClr val="FFFFFF"/>
                          </a:solidFill>
                          <a:latin typeface="Source Sans 3"/>
                          <a:cs typeface="Source Sans 3"/>
                        </a:rPr>
                        <a:t>determines priority)</a:t>
                      </a:r>
                      <a:endParaRPr sz="900">
                        <a:latin typeface="Source Sans 3"/>
                        <a:cs typeface="Source Sans 3"/>
                      </a:endParaRPr>
                    </a:p>
                  </a:txBody>
                  <a:tcPr marL="0" marR="0" marT="101744" marB="0">
                    <a:lnB w="6350">
                      <a:solidFill>
                        <a:srgbClr val="FFFFFF"/>
                      </a:solidFill>
                      <a:prstDash val="solid"/>
                    </a:lnB>
                    <a:solidFill>
                      <a:srgbClr val="001F5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86436">
                <a:tc>
                  <a:txBody>
                    <a:bodyPr/>
                    <a:lstStyle/>
                    <a:p>
                      <a:pPr marL="65405">
                        <a:lnSpc>
                          <a:spcPct val="100000"/>
                        </a:lnSpc>
                      </a:pPr>
                      <a:r>
                        <a:rPr sz="900" spc="-10" dirty="0">
                          <a:solidFill>
                            <a:srgbClr val="FFFFFF"/>
                          </a:solidFill>
                          <a:latin typeface="Source Sans 3"/>
                          <a:cs typeface="Source Sans 3"/>
                        </a:rPr>
                        <a:t>Threat</a:t>
                      </a:r>
                      <a:endParaRPr sz="900">
                        <a:latin typeface="Source Sans 3"/>
                        <a:cs typeface="Source Sans 3"/>
                      </a:endParaRPr>
                    </a:p>
                  </a:txBody>
                  <a:tcPr marL="0" marR="0" marT="0" marB="0">
                    <a:lnR w="9525">
                      <a:solidFill>
                        <a:srgbClr val="FFFFFF"/>
                      </a:solidFill>
                      <a:prstDash val="solid"/>
                    </a:lnR>
                    <a:lnT w="6350">
                      <a:solidFill>
                        <a:srgbClr val="FFFFFF"/>
                      </a:solidFill>
                      <a:prstDash val="solid"/>
                    </a:lnT>
                    <a:lnB w="9525">
                      <a:solidFill>
                        <a:srgbClr val="FFFFFF"/>
                      </a:solidFill>
                      <a:prstDash val="solid"/>
                    </a:lnB>
                    <a:solidFill>
                      <a:srgbClr val="001F5F"/>
                    </a:solidFill>
                  </a:tcPr>
                </a:tc>
                <a:tc>
                  <a:txBody>
                    <a:bodyPr/>
                    <a:lstStyle/>
                    <a:p>
                      <a:pPr marR="22225" algn="ctr">
                        <a:lnSpc>
                          <a:spcPct val="100000"/>
                        </a:lnSpc>
                        <a:spcBef>
                          <a:spcPts val="70"/>
                        </a:spcBef>
                      </a:pPr>
                      <a:r>
                        <a:rPr sz="800" spc="-10" dirty="0">
                          <a:solidFill>
                            <a:srgbClr val="FFFFFF"/>
                          </a:solidFill>
                          <a:latin typeface="Source Sans 3"/>
                          <a:cs typeface="Source Sans 3"/>
                        </a:rPr>
                        <a:t>Likelihood</a:t>
                      </a:r>
                      <a:r>
                        <a:rPr sz="800" spc="20" dirty="0">
                          <a:solidFill>
                            <a:srgbClr val="FFFFFF"/>
                          </a:solidFill>
                          <a:latin typeface="Source Sans 3"/>
                          <a:cs typeface="Source Sans 3"/>
                        </a:rPr>
                        <a:t> </a:t>
                      </a:r>
                      <a:r>
                        <a:rPr sz="800" spc="-10" dirty="0">
                          <a:solidFill>
                            <a:srgbClr val="FFFFFF"/>
                          </a:solidFill>
                          <a:latin typeface="Source Sans 3"/>
                          <a:cs typeface="Source Sans 3"/>
                        </a:rPr>
                        <a:t>(1-</a:t>
                      </a:r>
                      <a:r>
                        <a:rPr sz="800" spc="-25" dirty="0">
                          <a:solidFill>
                            <a:srgbClr val="FFFFFF"/>
                          </a:solidFill>
                          <a:latin typeface="Source Sans 3"/>
                          <a:cs typeface="Source Sans 3"/>
                        </a:rPr>
                        <a:t>5)</a:t>
                      </a:r>
                      <a:endParaRPr sz="800" dirty="0">
                        <a:latin typeface="Source Sans 3"/>
                        <a:cs typeface="Source Sans 3"/>
                      </a:endParaRPr>
                    </a:p>
                  </a:txBody>
                  <a:tcPr marL="0" marR="0" marT="6061" marB="0">
                    <a:lnL w="9525">
                      <a:solidFill>
                        <a:srgbClr val="FFFFFF"/>
                      </a:solidFill>
                      <a:prstDash val="solid"/>
                    </a:lnL>
                    <a:lnT w="6350">
                      <a:solidFill>
                        <a:srgbClr val="FFFFFF"/>
                      </a:solidFill>
                      <a:prstDash val="solid"/>
                    </a:lnT>
                    <a:lnB w="9525">
                      <a:solidFill>
                        <a:srgbClr val="FFFFFF"/>
                      </a:solidFill>
                      <a:prstDash val="solid"/>
                    </a:lnB>
                    <a:solidFill>
                      <a:srgbClr val="001F5F"/>
                    </a:solidFill>
                  </a:tcPr>
                </a:tc>
                <a:tc>
                  <a:txBody>
                    <a:bodyPr/>
                    <a:lstStyle/>
                    <a:p>
                      <a:pPr marR="21590" algn="ctr">
                        <a:lnSpc>
                          <a:spcPct val="100000"/>
                        </a:lnSpc>
                        <a:spcBef>
                          <a:spcPts val="70"/>
                        </a:spcBef>
                      </a:pPr>
                      <a:r>
                        <a:rPr sz="800" dirty="0">
                          <a:solidFill>
                            <a:srgbClr val="FFFFFF"/>
                          </a:solidFill>
                          <a:latin typeface="Source Sans 3"/>
                          <a:cs typeface="Source Sans 3"/>
                        </a:rPr>
                        <a:t>Severity</a:t>
                      </a:r>
                      <a:r>
                        <a:rPr sz="800" spc="-40" dirty="0">
                          <a:solidFill>
                            <a:srgbClr val="FFFFFF"/>
                          </a:solidFill>
                          <a:latin typeface="Source Sans 3"/>
                          <a:cs typeface="Source Sans 3"/>
                        </a:rPr>
                        <a:t> </a:t>
                      </a:r>
                      <a:r>
                        <a:rPr sz="800" spc="-10" dirty="0">
                          <a:solidFill>
                            <a:srgbClr val="FFFFFF"/>
                          </a:solidFill>
                          <a:latin typeface="Source Sans 3"/>
                          <a:cs typeface="Source Sans 3"/>
                        </a:rPr>
                        <a:t>(1-</a:t>
                      </a:r>
                      <a:r>
                        <a:rPr sz="800" spc="-25" dirty="0">
                          <a:solidFill>
                            <a:srgbClr val="FFFFFF"/>
                          </a:solidFill>
                          <a:latin typeface="Source Sans 3"/>
                          <a:cs typeface="Source Sans 3"/>
                        </a:rPr>
                        <a:t>5)</a:t>
                      </a:r>
                      <a:endParaRPr sz="800" dirty="0">
                        <a:latin typeface="Source Sans 3"/>
                        <a:cs typeface="Source Sans 3"/>
                      </a:endParaRPr>
                    </a:p>
                  </a:txBody>
                  <a:tcPr marL="0" marR="0" marT="6061" marB="0">
                    <a:lnR w="6350">
                      <a:solidFill>
                        <a:srgbClr val="FFFFFF"/>
                      </a:solidFill>
                      <a:prstDash val="solid"/>
                    </a:lnR>
                    <a:lnT w="6350">
                      <a:solidFill>
                        <a:srgbClr val="FFFFFF"/>
                      </a:solidFill>
                      <a:prstDash val="solid"/>
                    </a:lnT>
                    <a:lnB w="9525">
                      <a:solidFill>
                        <a:srgbClr val="FFFFFF"/>
                      </a:solidFill>
                      <a:prstDash val="solid"/>
                    </a:lnB>
                    <a:solidFill>
                      <a:srgbClr val="001F5F"/>
                    </a:solidFill>
                  </a:tcPr>
                </a:tc>
                <a:tc>
                  <a:txBody>
                    <a:bodyPr/>
                    <a:lstStyle/>
                    <a:p>
                      <a:pPr algn="ctr">
                        <a:lnSpc>
                          <a:spcPct val="100000"/>
                        </a:lnSpc>
                        <a:spcBef>
                          <a:spcPts val="70"/>
                        </a:spcBef>
                      </a:pPr>
                      <a:r>
                        <a:rPr sz="800" spc="-10" dirty="0">
                          <a:solidFill>
                            <a:srgbClr val="FFFFFF"/>
                          </a:solidFill>
                          <a:latin typeface="Source Sans 3"/>
                          <a:cs typeface="Source Sans 3"/>
                        </a:rPr>
                        <a:t>Total</a:t>
                      </a:r>
                      <a:endParaRPr sz="800">
                        <a:latin typeface="Source Sans 3"/>
                        <a:cs typeface="Source Sans 3"/>
                      </a:endParaRPr>
                    </a:p>
                  </a:txBody>
                  <a:tcPr marL="0" marR="0" marT="6061" marB="0">
                    <a:lnL w="6350">
                      <a:solidFill>
                        <a:srgbClr val="FFFFFF"/>
                      </a:solidFill>
                      <a:prstDash val="solid"/>
                    </a:lnL>
                    <a:lnR w="6350">
                      <a:solidFill>
                        <a:srgbClr val="FFFFFF"/>
                      </a:solidFill>
                      <a:prstDash val="solid"/>
                    </a:lnR>
                    <a:lnT w="6350">
                      <a:solidFill>
                        <a:srgbClr val="FFFFFF"/>
                      </a:solidFill>
                      <a:prstDash val="solid"/>
                    </a:lnT>
                    <a:lnB w="9525">
                      <a:solidFill>
                        <a:srgbClr val="FFFFFF"/>
                      </a:solidFill>
                      <a:prstDash val="solid"/>
                    </a:lnB>
                    <a:solidFill>
                      <a:srgbClr val="001F5F"/>
                    </a:solidFill>
                  </a:tcPr>
                </a:tc>
                <a:tc>
                  <a:txBody>
                    <a:bodyPr/>
                    <a:lstStyle/>
                    <a:p>
                      <a:pPr marL="1270" algn="ctr">
                        <a:lnSpc>
                          <a:spcPct val="100000"/>
                        </a:lnSpc>
                        <a:spcBef>
                          <a:spcPts val="70"/>
                        </a:spcBef>
                      </a:pPr>
                      <a:r>
                        <a:rPr sz="800" spc="-10" dirty="0">
                          <a:solidFill>
                            <a:srgbClr val="FFFFFF"/>
                          </a:solidFill>
                          <a:latin typeface="Source Sans 3"/>
                          <a:cs typeface="Source Sans 3"/>
                        </a:rPr>
                        <a:t>Priority</a:t>
                      </a:r>
                      <a:endParaRPr sz="800">
                        <a:latin typeface="Source Sans 3"/>
                        <a:cs typeface="Source Sans 3"/>
                      </a:endParaRPr>
                    </a:p>
                  </a:txBody>
                  <a:tcPr marL="0" marR="0" marT="6061" marB="0">
                    <a:lnL w="6350">
                      <a:solidFill>
                        <a:srgbClr val="FFFFFF"/>
                      </a:solidFill>
                      <a:prstDash val="solid"/>
                    </a:lnL>
                    <a:lnT w="6350">
                      <a:solidFill>
                        <a:srgbClr val="FFFFFF"/>
                      </a:solidFill>
                      <a:prstDash val="solid"/>
                    </a:lnT>
                    <a:lnB w="9525">
                      <a:solidFill>
                        <a:srgbClr val="FFFFFF"/>
                      </a:solidFill>
                      <a:prstDash val="solid"/>
                    </a:lnB>
                    <a:solidFill>
                      <a:srgbClr val="001F5F"/>
                    </a:solidFill>
                  </a:tcPr>
                </a:tc>
                <a:extLst>
                  <a:ext uri="{0D108BD9-81ED-4DB2-BD59-A6C34878D82A}">
                    <a16:rowId xmlns:a16="http://schemas.microsoft.com/office/drawing/2014/main" val="10001"/>
                  </a:ext>
                </a:extLst>
              </a:tr>
              <a:tr h="386436">
                <a:tc>
                  <a:txBody>
                    <a:bodyPr/>
                    <a:lstStyle/>
                    <a:p>
                      <a:pPr marR="60960" algn="r">
                        <a:lnSpc>
                          <a:spcPct val="100000"/>
                        </a:lnSpc>
                        <a:spcBef>
                          <a:spcPts val="5"/>
                        </a:spcBef>
                      </a:pPr>
                      <a:r>
                        <a:rPr sz="900" spc="-10" dirty="0">
                          <a:solidFill>
                            <a:srgbClr val="FFFFFF"/>
                          </a:solidFill>
                          <a:latin typeface="Source Sans 3"/>
                          <a:cs typeface="Source Sans 3"/>
                        </a:rPr>
                        <a:t>Pandemic</a:t>
                      </a:r>
                      <a:endParaRPr sz="900">
                        <a:latin typeface="Source Sans 3"/>
                        <a:cs typeface="Source Sans 3"/>
                      </a:endParaRPr>
                    </a:p>
                  </a:txBody>
                  <a:tcPr marL="0" marR="0" marT="433" marB="0">
                    <a:lnR w="9525">
                      <a:solidFill>
                        <a:srgbClr val="FFFFFF"/>
                      </a:solidFill>
                      <a:prstDash val="solid"/>
                    </a:lnR>
                    <a:lnT w="9525">
                      <a:solidFill>
                        <a:srgbClr val="FFFFFF"/>
                      </a:solidFill>
                      <a:prstDash val="solid"/>
                    </a:lnT>
                    <a:lnB w="6350">
                      <a:solidFill>
                        <a:srgbClr val="FFFFFF"/>
                      </a:solidFill>
                      <a:prstDash val="solid"/>
                    </a:lnB>
                    <a:solidFill>
                      <a:srgbClr val="001F5F"/>
                    </a:solidFill>
                  </a:tcPr>
                </a:tc>
                <a:tc>
                  <a:txBody>
                    <a:bodyPr/>
                    <a:lstStyle/>
                    <a:p>
                      <a:pPr marR="19685" algn="ctr">
                        <a:lnSpc>
                          <a:spcPct val="100000"/>
                        </a:lnSpc>
                        <a:spcBef>
                          <a:spcPts val="75"/>
                        </a:spcBef>
                      </a:pPr>
                      <a:r>
                        <a:rPr sz="800" spc="-50" dirty="0">
                          <a:latin typeface="Source Sans 3"/>
                          <a:cs typeface="Source Sans 3"/>
                        </a:rPr>
                        <a:t>2</a:t>
                      </a:r>
                      <a:endParaRPr sz="800" dirty="0">
                        <a:latin typeface="Source Sans 3"/>
                        <a:cs typeface="Source Sans 3"/>
                      </a:endParaRPr>
                    </a:p>
                  </a:txBody>
                  <a:tcPr marL="0" marR="0" marT="6494" marB="0">
                    <a:lnL w="9525">
                      <a:solidFill>
                        <a:srgbClr val="FFFFFF"/>
                      </a:solidFill>
                      <a:prstDash val="solid"/>
                    </a:lnL>
                    <a:lnT w="9525">
                      <a:solidFill>
                        <a:srgbClr val="FFFFFF"/>
                      </a:solidFill>
                      <a:prstDash val="solid"/>
                    </a:lnT>
                    <a:lnB w="6350">
                      <a:solidFill>
                        <a:srgbClr val="FFFFFF"/>
                      </a:solidFill>
                      <a:prstDash val="solid"/>
                    </a:lnB>
                    <a:solidFill>
                      <a:srgbClr val="D9E1F3"/>
                    </a:solidFill>
                  </a:tcPr>
                </a:tc>
                <a:tc>
                  <a:txBody>
                    <a:bodyPr/>
                    <a:lstStyle/>
                    <a:p>
                      <a:pPr marR="20955" algn="ctr">
                        <a:lnSpc>
                          <a:spcPct val="100000"/>
                        </a:lnSpc>
                        <a:spcBef>
                          <a:spcPts val="75"/>
                        </a:spcBef>
                      </a:pPr>
                      <a:r>
                        <a:rPr sz="800" spc="-50" dirty="0">
                          <a:latin typeface="Source Sans 3"/>
                          <a:cs typeface="Source Sans 3"/>
                        </a:rPr>
                        <a:t>5</a:t>
                      </a:r>
                      <a:endParaRPr sz="800">
                        <a:latin typeface="Source Sans 3"/>
                        <a:cs typeface="Source Sans 3"/>
                      </a:endParaRPr>
                    </a:p>
                  </a:txBody>
                  <a:tcPr marL="0" marR="0" marT="6494" marB="0">
                    <a:lnR w="6350">
                      <a:solidFill>
                        <a:srgbClr val="FFFFFF"/>
                      </a:solidFill>
                      <a:prstDash val="solid"/>
                    </a:lnR>
                    <a:lnT w="9525">
                      <a:solidFill>
                        <a:srgbClr val="FFFFFF"/>
                      </a:solidFill>
                      <a:prstDash val="solid"/>
                    </a:lnT>
                    <a:lnB w="6350">
                      <a:solidFill>
                        <a:srgbClr val="FFFFFF"/>
                      </a:solidFill>
                      <a:prstDash val="solid"/>
                    </a:lnB>
                    <a:solidFill>
                      <a:srgbClr val="D9E1F3"/>
                    </a:solidFill>
                  </a:tcPr>
                </a:tc>
                <a:tc>
                  <a:txBody>
                    <a:bodyPr/>
                    <a:lstStyle/>
                    <a:p>
                      <a:pPr algn="ctr">
                        <a:lnSpc>
                          <a:spcPct val="100000"/>
                        </a:lnSpc>
                        <a:spcBef>
                          <a:spcPts val="75"/>
                        </a:spcBef>
                      </a:pPr>
                      <a:r>
                        <a:rPr sz="800" spc="-25" dirty="0">
                          <a:latin typeface="Source Sans 3"/>
                          <a:cs typeface="Source Sans 3"/>
                        </a:rPr>
                        <a:t>10</a:t>
                      </a:r>
                      <a:endParaRPr sz="800">
                        <a:latin typeface="Source Sans 3"/>
                        <a:cs typeface="Source Sans 3"/>
                      </a:endParaRPr>
                    </a:p>
                  </a:txBody>
                  <a:tcPr marL="0" marR="0" marT="6494" marB="0">
                    <a:lnL w="6350">
                      <a:solidFill>
                        <a:srgbClr val="FFFFFF"/>
                      </a:solidFill>
                      <a:prstDash val="solid"/>
                    </a:lnL>
                    <a:lnR w="6350">
                      <a:solidFill>
                        <a:srgbClr val="FFFFFF"/>
                      </a:solidFill>
                      <a:prstDash val="solid"/>
                    </a:lnR>
                    <a:lnT w="9525">
                      <a:solidFill>
                        <a:srgbClr val="FFFFFF"/>
                      </a:solidFill>
                      <a:prstDash val="solid"/>
                    </a:lnT>
                    <a:lnB w="6350">
                      <a:solidFill>
                        <a:srgbClr val="FFFFFF"/>
                      </a:solidFill>
                      <a:prstDash val="solid"/>
                    </a:lnB>
                    <a:solidFill>
                      <a:srgbClr val="D9E1F3"/>
                    </a:solidFill>
                  </a:tcPr>
                </a:tc>
                <a:tc>
                  <a:txBody>
                    <a:bodyPr/>
                    <a:lstStyle/>
                    <a:p>
                      <a:pPr marL="1905" algn="ctr">
                        <a:lnSpc>
                          <a:spcPct val="100000"/>
                        </a:lnSpc>
                        <a:spcBef>
                          <a:spcPts val="75"/>
                        </a:spcBef>
                      </a:pPr>
                      <a:r>
                        <a:rPr sz="800" spc="-25" dirty="0">
                          <a:latin typeface="Source Sans 3"/>
                          <a:cs typeface="Source Sans 3"/>
                        </a:rPr>
                        <a:t>#3</a:t>
                      </a:r>
                      <a:endParaRPr sz="800">
                        <a:latin typeface="Source Sans 3"/>
                        <a:cs typeface="Source Sans 3"/>
                      </a:endParaRPr>
                    </a:p>
                  </a:txBody>
                  <a:tcPr marL="0" marR="0" marT="6494" marB="0">
                    <a:lnL w="6350">
                      <a:solidFill>
                        <a:srgbClr val="FFFFFF"/>
                      </a:solidFill>
                      <a:prstDash val="solid"/>
                    </a:lnL>
                    <a:lnT w="9525">
                      <a:solidFill>
                        <a:srgbClr val="FFFFFF"/>
                      </a:solidFill>
                      <a:prstDash val="solid"/>
                    </a:lnT>
                    <a:lnB w="6350">
                      <a:solidFill>
                        <a:srgbClr val="FFFFFF"/>
                      </a:solidFill>
                      <a:prstDash val="solid"/>
                    </a:lnB>
                    <a:solidFill>
                      <a:srgbClr val="D9E1F3"/>
                    </a:solidFill>
                  </a:tcPr>
                </a:tc>
                <a:extLst>
                  <a:ext uri="{0D108BD9-81ED-4DB2-BD59-A6C34878D82A}">
                    <a16:rowId xmlns:a16="http://schemas.microsoft.com/office/drawing/2014/main" val="10002"/>
                  </a:ext>
                </a:extLst>
              </a:tr>
              <a:tr h="387176">
                <a:tc>
                  <a:txBody>
                    <a:bodyPr/>
                    <a:lstStyle/>
                    <a:p>
                      <a:pPr marR="59690" algn="r">
                        <a:lnSpc>
                          <a:spcPct val="100000"/>
                        </a:lnSpc>
                      </a:pPr>
                      <a:r>
                        <a:rPr sz="900" spc="-10" dirty="0">
                          <a:solidFill>
                            <a:srgbClr val="FFFFFF"/>
                          </a:solidFill>
                          <a:latin typeface="Source Sans 3"/>
                          <a:cs typeface="Source Sans 3"/>
                        </a:rPr>
                        <a:t>Flood</a:t>
                      </a:r>
                      <a:endParaRPr sz="900">
                        <a:latin typeface="Source Sans 3"/>
                        <a:cs typeface="Source Sans 3"/>
                      </a:endParaRPr>
                    </a:p>
                  </a:txBody>
                  <a:tcPr marL="0" marR="0" marT="0" marB="0">
                    <a:lnR w="9525">
                      <a:solidFill>
                        <a:srgbClr val="FFFFFF"/>
                      </a:solidFill>
                      <a:prstDash val="solid"/>
                    </a:lnR>
                    <a:lnT w="6350">
                      <a:solidFill>
                        <a:srgbClr val="FFFFFF"/>
                      </a:solidFill>
                      <a:prstDash val="solid"/>
                    </a:lnT>
                    <a:lnB w="6350">
                      <a:solidFill>
                        <a:srgbClr val="FFFFFF"/>
                      </a:solidFill>
                      <a:prstDash val="solid"/>
                    </a:lnB>
                    <a:solidFill>
                      <a:srgbClr val="001F5F"/>
                    </a:solidFill>
                  </a:tcPr>
                </a:tc>
                <a:tc>
                  <a:txBody>
                    <a:bodyPr/>
                    <a:lstStyle/>
                    <a:p>
                      <a:pPr marR="19685" algn="ctr">
                        <a:lnSpc>
                          <a:spcPct val="100000"/>
                        </a:lnSpc>
                        <a:spcBef>
                          <a:spcPts val="75"/>
                        </a:spcBef>
                      </a:pPr>
                      <a:r>
                        <a:rPr sz="800" spc="-50" dirty="0">
                          <a:latin typeface="Source Sans 3"/>
                          <a:cs typeface="Source Sans 3"/>
                        </a:rPr>
                        <a:t>4</a:t>
                      </a:r>
                      <a:endParaRPr sz="800">
                        <a:latin typeface="Source Sans 3"/>
                        <a:cs typeface="Source Sans 3"/>
                      </a:endParaRPr>
                    </a:p>
                  </a:txBody>
                  <a:tcPr marL="0" marR="0" marT="6494" marB="0">
                    <a:lnL w="9525">
                      <a:solidFill>
                        <a:srgbClr val="FFFFFF"/>
                      </a:solidFill>
                      <a:prstDash val="solid"/>
                    </a:lnL>
                    <a:lnT w="6350">
                      <a:solidFill>
                        <a:srgbClr val="FFFFFF"/>
                      </a:solidFill>
                      <a:prstDash val="solid"/>
                    </a:lnT>
                    <a:lnB w="6350">
                      <a:solidFill>
                        <a:srgbClr val="FFFFFF"/>
                      </a:solidFill>
                      <a:prstDash val="solid"/>
                    </a:lnB>
                    <a:solidFill>
                      <a:srgbClr val="B4C5E7"/>
                    </a:solidFill>
                  </a:tcPr>
                </a:tc>
                <a:tc>
                  <a:txBody>
                    <a:bodyPr/>
                    <a:lstStyle/>
                    <a:p>
                      <a:pPr marR="20955" algn="ctr">
                        <a:lnSpc>
                          <a:spcPct val="100000"/>
                        </a:lnSpc>
                        <a:spcBef>
                          <a:spcPts val="75"/>
                        </a:spcBef>
                      </a:pPr>
                      <a:r>
                        <a:rPr sz="800" spc="-50" dirty="0">
                          <a:latin typeface="Source Sans 3"/>
                          <a:cs typeface="Source Sans 3"/>
                        </a:rPr>
                        <a:t>3</a:t>
                      </a:r>
                      <a:endParaRPr sz="800">
                        <a:latin typeface="Source Sans 3"/>
                        <a:cs typeface="Source Sans 3"/>
                      </a:endParaRPr>
                    </a:p>
                  </a:txBody>
                  <a:tcPr marL="0" marR="0" marT="6494" marB="0">
                    <a:lnR w="6350">
                      <a:solidFill>
                        <a:srgbClr val="FFFFFF"/>
                      </a:solidFill>
                      <a:prstDash val="solid"/>
                    </a:lnR>
                    <a:lnT w="6350">
                      <a:solidFill>
                        <a:srgbClr val="FFFFFF"/>
                      </a:solidFill>
                      <a:prstDash val="solid"/>
                    </a:lnT>
                    <a:lnB w="6350">
                      <a:solidFill>
                        <a:srgbClr val="FFFFFF"/>
                      </a:solidFill>
                      <a:prstDash val="solid"/>
                    </a:lnB>
                    <a:solidFill>
                      <a:srgbClr val="B4C5E7"/>
                    </a:solidFill>
                  </a:tcPr>
                </a:tc>
                <a:tc>
                  <a:txBody>
                    <a:bodyPr/>
                    <a:lstStyle/>
                    <a:p>
                      <a:pPr algn="ctr">
                        <a:lnSpc>
                          <a:spcPct val="100000"/>
                        </a:lnSpc>
                        <a:spcBef>
                          <a:spcPts val="75"/>
                        </a:spcBef>
                      </a:pPr>
                      <a:r>
                        <a:rPr sz="800" spc="-25" dirty="0">
                          <a:latin typeface="Source Sans 3"/>
                          <a:cs typeface="Source Sans 3"/>
                        </a:rPr>
                        <a:t>12</a:t>
                      </a:r>
                      <a:endParaRPr sz="800">
                        <a:latin typeface="Source Sans 3"/>
                        <a:cs typeface="Source Sans 3"/>
                      </a:endParaRPr>
                    </a:p>
                  </a:txBody>
                  <a:tcPr marL="0" marR="0" marT="6494"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B4C5E7"/>
                    </a:solidFill>
                  </a:tcPr>
                </a:tc>
                <a:tc>
                  <a:txBody>
                    <a:bodyPr/>
                    <a:lstStyle/>
                    <a:p>
                      <a:pPr marL="1905" algn="ctr">
                        <a:lnSpc>
                          <a:spcPct val="100000"/>
                        </a:lnSpc>
                        <a:spcBef>
                          <a:spcPts val="75"/>
                        </a:spcBef>
                      </a:pPr>
                      <a:r>
                        <a:rPr sz="800" spc="-25" dirty="0">
                          <a:latin typeface="Source Sans 3"/>
                          <a:cs typeface="Source Sans 3"/>
                        </a:rPr>
                        <a:t>#2</a:t>
                      </a:r>
                      <a:endParaRPr sz="800">
                        <a:latin typeface="Source Sans 3"/>
                        <a:cs typeface="Source Sans 3"/>
                      </a:endParaRPr>
                    </a:p>
                  </a:txBody>
                  <a:tcPr marL="0" marR="0" marT="6494" marB="0">
                    <a:lnL w="6350">
                      <a:solidFill>
                        <a:srgbClr val="FFFFFF"/>
                      </a:solidFill>
                      <a:prstDash val="solid"/>
                    </a:lnL>
                    <a:lnT w="6350">
                      <a:solidFill>
                        <a:srgbClr val="FFFFFF"/>
                      </a:solidFill>
                      <a:prstDash val="solid"/>
                    </a:lnT>
                    <a:lnB w="6350">
                      <a:solidFill>
                        <a:srgbClr val="FFFFFF"/>
                      </a:solidFill>
                      <a:prstDash val="solid"/>
                    </a:lnB>
                    <a:solidFill>
                      <a:srgbClr val="B4C5E7"/>
                    </a:solidFill>
                  </a:tcPr>
                </a:tc>
                <a:extLst>
                  <a:ext uri="{0D108BD9-81ED-4DB2-BD59-A6C34878D82A}">
                    <a16:rowId xmlns:a16="http://schemas.microsoft.com/office/drawing/2014/main" val="10003"/>
                  </a:ext>
                </a:extLst>
              </a:tr>
              <a:tr h="382734">
                <a:tc>
                  <a:txBody>
                    <a:bodyPr/>
                    <a:lstStyle/>
                    <a:p>
                      <a:pPr marR="60960" algn="r">
                        <a:lnSpc>
                          <a:spcPct val="100000"/>
                        </a:lnSpc>
                      </a:pPr>
                      <a:r>
                        <a:rPr sz="900" spc="-10" dirty="0">
                          <a:solidFill>
                            <a:srgbClr val="FFFFFF"/>
                          </a:solidFill>
                          <a:latin typeface="Source Sans 3"/>
                          <a:cs typeface="Source Sans 3"/>
                        </a:rPr>
                        <a:t>Tornado</a:t>
                      </a:r>
                      <a:endParaRPr sz="900">
                        <a:latin typeface="Source Sans 3"/>
                        <a:cs typeface="Source Sans 3"/>
                      </a:endParaRPr>
                    </a:p>
                  </a:txBody>
                  <a:tcPr marL="0" marR="0" marT="0" marB="0">
                    <a:lnR w="9525">
                      <a:solidFill>
                        <a:srgbClr val="FFFFFF"/>
                      </a:solidFill>
                      <a:prstDash val="solid"/>
                    </a:lnR>
                    <a:lnT w="6350">
                      <a:solidFill>
                        <a:srgbClr val="FFFFFF"/>
                      </a:solidFill>
                      <a:prstDash val="solid"/>
                    </a:lnT>
                    <a:solidFill>
                      <a:srgbClr val="001F5F"/>
                    </a:solidFill>
                  </a:tcPr>
                </a:tc>
                <a:tc>
                  <a:txBody>
                    <a:bodyPr/>
                    <a:lstStyle/>
                    <a:p>
                      <a:pPr marR="19685" algn="ctr">
                        <a:lnSpc>
                          <a:spcPct val="100000"/>
                        </a:lnSpc>
                        <a:spcBef>
                          <a:spcPts val="70"/>
                        </a:spcBef>
                      </a:pPr>
                      <a:r>
                        <a:rPr sz="800" spc="-50" dirty="0">
                          <a:latin typeface="Source Sans 3"/>
                          <a:cs typeface="Source Sans 3"/>
                        </a:rPr>
                        <a:t>3</a:t>
                      </a:r>
                      <a:endParaRPr sz="800">
                        <a:latin typeface="Source Sans 3"/>
                        <a:cs typeface="Source Sans 3"/>
                      </a:endParaRPr>
                    </a:p>
                  </a:txBody>
                  <a:tcPr marL="0" marR="0" marT="6061" marB="0">
                    <a:lnL w="9525">
                      <a:solidFill>
                        <a:srgbClr val="FFFFFF"/>
                      </a:solidFill>
                      <a:prstDash val="solid"/>
                    </a:lnL>
                    <a:lnT w="6350">
                      <a:solidFill>
                        <a:srgbClr val="FFFFFF"/>
                      </a:solidFill>
                      <a:prstDash val="solid"/>
                    </a:lnT>
                    <a:solidFill>
                      <a:srgbClr val="D9E1F3"/>
                    </a:solidFill>
                  </a:tcPr>
                </a:tc>
                <a:tc>
                  <a:txBody>
                    <a:bodyPr/>
                    <a:lstStyle/>
                    <a:p>
                      <a:pPr marR="20955" algn="ctr">
                        <a:lnSpc>
                          <a:spcPct val="100000"/>
                        </a:lnSpc>
                        <a:spcBef>
                          <a:spcPts val="70"/>
                        </a:spcBef>
                      </a:pPr>
                      <a:r>
                        <a:rPr sz="800" spc="-50" dirty="0">
                          <a:latin typeface="Source Sans 3"/>
                          <a:cs typeface="Source Sans 3"/>
                        </a:rPr>
                        <a:t>5</a:t>
                      </a:r>
                      <a:endParaRPr sz="800">
                        <a:latin typeface="Source Sans 3"/>
                        <a:cs typeface="Source Sans 3"/>
                      </a:endParaRPr>
                    </a:p>
                  </a:txBody>
                  <a:tcPr marL="0" marR="0" marT="6061" marB="0">
                    <a:lnR w="6350">
                      <a:solidFill>
                        <a:srgbClr val="FFFFFF"/>
                      </a:solidFill>
                      <a:prstDash val="solid"/>
                    </a:lnR>
                    <a:lnT w="6350">
                      <a:solidFill>
                        <a:srgbClr val="FFFFFF"/>
                      </a:solidFill>
                      <a:prstDash val="solid"/>
                    </a:lnT>
                    <a:solidFill>
                      <a:srgbClr val="D9E1F3"/>
                    </a:solidFill>
                  </a:tcPr>
                </a:tc>
                <a:tc>
                  <a:txBody>
                    <a:bodyPr/>
                    <a:lstStyle/>
                    <a:p>
                      <a:pPr algn="ctr">
                        <a:lnSpc>
                          <a:spcPct val="100000"/>
                        </a:lnSpc>
                        <a:spcBef>
                          <a:spcPts val="70"/>
                        </a:spcBef>
                      </a:pPr>
                      <a:r>
                        <a:rPr sz="800" spc="-25" dirty="0">
                          <a:latin typeface="Source Sans 3"/>
                          <a:cs typeface="Source Sans 3"/>
                        </a:rPr>
                        <a:t>15</a:t>
                      </a:r>
                      <a:endParaRPr sz="800">
                        <a:latin typeface="Source Sans 3"/>
                        <a:cs typeface="Source Sans 3"/>
                      </a:endParaRPr>
                    </a:p>
                  </a:txBody>
                  <a:tcPr marL="0" marR="0" marT="6061" marB="0">
                    <a:lnL w="6350">
                      <a:solidFill>
                        <a:srgbClr val="FFFFFF"/>
                      </a:solidFill>
                      <a:prstDash val="solid"/>
                    </a:lnL>
                    <a:lnR w="6350">
                      <a:solidFill>
                        <a:srgbClr val="FFFFFF"/>
                      </a:solidFill>
                      <a:prstDash val="solid"/>
                    </a:lnR>
                    <a:lnT w="6350">
                      <a:solidFill>
                        <a:srgbClr val="FFFFFF"/>
                      </a:solidFill>
                      <a:prstDash val="solid"/>
                    </a:lnT>
                    <a:solidFill>
                      <a:srgbClr val="D9E1F3"/>
                    </a:solidFill>
                  </a:tcPr>
                </a:tc>
                <a:tc>
                  <a:txBody>
                    <a:bodyPr/>
                    <a:lstStyle/>
                    <a:p>
                      <a:pPr marL="1905" algn="ctr">
                        <a:lnSpc>
                          <a:spcPct val="100000"/>
                        </a:lnSpc>
                        <a:spcBef>
                          <a:spcPts val="70"/>
                        </a:spcBef>
                      </a:pPr>
                      <a:r>
                        <a:rPr sz="800" spc="-25" dirty="0">
                          <a:latin typeface="Source Sans 3"/>
                          <a:cs typeface="Source Sans 3"/>
                        </a:rPr>
                        <a:t>#1</a:t>
                      </a:r>
                      <a:endParaRPr sz="800" dirty="0">
                        <a:latin typeface="Source Sans 3"/>
                        <a:cs typeface="Source Sans 3"/>
                      </a:endParaRPr>
                    </a:p>
                  </a:txBody>
                  <a:tcPr marL="0" marR="0" marT="6061" marB="0">
                    <a:lnL w="6350">
                      <a:solidFill>
                        <a:srgbClr val="FFFFFF"/>
                      </a:solidFill>
                      <a:prstDash val="solid"/>
                    </a:lnL>
                    <a:lnT w="6350">
                      <a:solidFill>
                        <a:srgbClr val="FFFFFF"/>
                      </a:solidFill>
                      <a:prstDash val="solid"/>
                    </a:lnT>
                    <a:solidFill>
                      <a:srgbClr val="D9E1F3"/>
                    </a:solidFill>
                  </a:tcPr>
                </a:tc>
                <a:extLst>
                  <a:ext uri="{0D108BD9-81ED-4DB2-BD59-A6C34878D82A}">
                    <a16:rowId xmlns:a16="http://schemas.microsoft.com/office/drawing/2014/main" val="10004"/>
                  </a:ext>
                </a:extLst>
              </a:tr>
            </a:tbl>
          </a:graphicData>
        </a:graphic>
      </p:graphicFrame>
      <p:sp>
        <p:nvSpPr>
          <p:cNvPr id="8" name="object 8"/>
          <p:cNvSpPr txBox="1">
            <a:spLocks noGrp="1"/>
          </p:cNvSpPr>
          <p:nvPr>
            <p:ph type="sldNum" sz="quarter" idx="7"/>
          </p:nvPr>
        </p:nvSpPr>
        <p:spPr>
          <a:xfrm>
            <a:off x="13766936" y="4353132"/>
            <a:ext cx="271658" cy="143314"/>
          </a:xfrm>
          <a:prstGeom prst="rect">
            <a:avLst/>
          </a:prstGeom>
        </p:spPr>
        <p:txBody>
          <a:bodyPr vert="horz" wrap="square" lIns="0" tIns="6927" rIns="0" bIns="0" rtlCol="0">
            <a:spAutoFit/>
          </a:bodyPr>
          <a:lstStyle/>
          <a:p>
            <a:pPr marL="25977" defTabSz="623438">
              <a:spcBef>
                <a:spcPts val="55"/>
              </a:spcBef>
            </a:pPr>
            <a:fld id="{81D60167-4931-47E6-BA6A-407CBD079E47}" type="slidenum">
              <a:rPr kern="0" spc="-17" dirty="0">
                <a:solidFill>
                  <a:prstClr val="black"/>
                </a:solidFill>
              </a:rPr>
              <a:pPr marL="25977" defTabSz="623438">
                <a:spcBef>
                  <a:spcPts val="55"/>
                </a:spcBef>
              </a:pPr>
              <a:t>9</a:t>
            </a:fld>
            <a:endParaRPr kern="0" spc="-17" dirty="0">
              <a:solidFill>
                <a:prstClr val="black"/>
              </a:solidFill>
            </a:endParaRPr>
          </a:p>
        </p:txBody>
      </p:sp>
      <p:sp>
        <p:nvSpPr>
          <p:cNvPr id="7" name="object 7"/>
          <p:cNvSpPr txBox="1"/>
          <p:nvPr/>
        </p:nvSpPr>
        <p:spPr>
          <a:xfrm>
            <a:off x="4043796" y="6274724"/>
            <a:ext cx="1837892" cy="113709"/>
          </a:xfrm>
          <a:prstGeom prst="rect">
            <a:avLst/>
          </a:prstGeom>
        </p:spPr>
        <p:txBody>
          <a:bodyPr vert="horz" wrap="square" lIns="0" tIns="8659" rIns="0" bIns="0" rtlCol="0">
            <a:spAutoFit/>
          </a:bodyPr>
          <a:lstStyle/>
          <a:p>
            <a:pPr marL="25977" defTabSz="623438">
              <a:spcBef>
                <a:spcPts val="68"/>
              </a:spcBef>
            </a:pPr>
            <a:r>
              <a:rPr sz="614" kern="0" baseline="32407" dirty="0">
                <a:solidFill>
                  <a:sysClr val="windowText" lastClr="000000"/>
                </a:solidFill>
                <a:latin typeface="Source Sans 3"/>
                <a:cs typeface="Source Sans 3"/>
              </a:rPr>
              <a:t>1</a:t>
            </a:r>
            <a:r>
              <a:rPr sz="614" kern="0" spc="82" baseline="32407" dirty="0">
                <a:solidFill>
                  <a:sysClr val="windowText" lastClr="000000"/>
                </a:solidFill>
                <a:latin typeface="Source Sans 3"/>
                <a:cs typeface="Source Sans 3"/>
              </a:rPr>
              <a:t> </a:t>
            </a:r>
            <a:r>
              <a:rPr sz="682" u="sng" kern="0" dirty="0">
                <a:solidFill>
                  <a:srgbClr val="0000FF"/>
                </a:solidFill>
                <a:uFill>
                  <a:solidFill>
                    <a:srgbClr val="0000FF"/>
                  </a:solidFill>
                </a:uFill>
                <a:latin typeface="Source Sans 3"/>
                <a:cs typeface="Source Sans 3"/>
                <a:hlinkClick r:id="rId2"/>
              </a:rPr>
              <a:t>https://resilience.climate.gov/pages/learn-</a:t>
            </a:r>
            <a:r>
              <a:rPr sz="682" u="sng" kern="0" spc="-14" dirty="0">
                <a:solidFill>
                  <a:srgbClr val="0000FF"/>
                </a:solidFill>
                <a:uFill>
                  <a:solidFill>
                    <a:srgbClr val="0000FF"/>
                  </a:solidFill>
                </a:uFill>
                <a:latin typeface="Source Sans 3"/>
                <a:cs typeface="Source Sans 3"/>
                <a:hlinkClick r:id="rId2"/>
              </a:rPr>
              <a:t>more</a:t>
            </a:r>
            <a:endParaRPr sz="682" kern="0">
              <a:solidFill>
                <a:sysClr val="windowText" lastClr="000000"/>
              </a:solidFill>
              <a:latin typeface="Source Sans 3"/>
              <a:cs typeface="Source Sans 3"/>
            </a:endParaRP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rlin">
  <a:themeElements>
    <a:clrScheme name="Custom 2">
      <a:dk1>
        <a:sysClr val="windowText" lastClr="000000"/>
      </a:dk1>
      <a:lt1>
        <a:sysClr val="window" lastClr="FFFFFF"/>
      </a:lt1>
      <a:dk2>
        <a:srgbClr val="323232"/>
      </a:dk2>
      <a:lt2>
        <a:srgbClr val="E3DED1"/>
      </a:lt2>
      <a:accent1>
        <a:srgbClr val="1B587C"/>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1566</TotalTime>
  <Words>1453</Words>
  <Application>Microsoft Office PowerPoint</Application>
  <PresentationFormat>Widescreen</PresentationFormat>
  <Paragraphs>111</Paragraphs>
  <Slides>19</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Aptos</vt:lpstr>
      <vt:lpstr>Arial</vt:lpstr>
      <vt:lpstr>Calibri</vt:lpstr>
      <vt:lpstr>Source Sans 3</vt:lpstr>
      <vt:lpstr>Symbol</vt:lpstr>
      <vt:lpstr>Trebuchet MS</vt:lpstr>
      <vt:lpstr>1_Office Theme</vt:lpstr>
      <vt:lpstr>Berlin</vt:lpstr>
      <vt:lpstr>PowerPoint Presentation</vt:lpstr>
      <vt:lpstr>PowerPoint Presentation</vt:lpstr>
      <vt:lpstr>Business Resilience Guide: Reducing Risks and Building on Strengths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Melissa Travis</dc:creator>
  <cp:lastModifiedBy>Melissa Travis</cp:lastModifiedBy>
  <cp:revision>6</cp:revision>
  <dcterms:created xsi:type="dcterms:W3CDTF">2024-10-14T18:22:24Z</dcterms:created>
  <dcterms:modified xsi:type="dcterms:W3CDTF">2024-10-16T05:09:49Z</dcterms:modified>
</cp:coreProperties>
</file>